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9" r:id="rId1"/>
  </p:sldMasterIdLst>
  <p:notesMasterIdLst>
    <p:notesMasterId r:id="rId2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8" r:id="rId23"/>
    <p:sldId id="279" r:id="rId24"/>
    <p:sldId id="280" r:id="rId25"/>
    <p:sldId id="281" r:id="rId26"/>
    <p:sldId id="282" r:id="rId27"/>
    <p:sldId id="277" r:id="rId28"/>
  </p:sldIdLst>
  <p:sldSz cx="12192000" cy="6858000"/>
  <p:notesSz cx="6858000" cy="9144000"/>
  <p:defaultTextStyle>
    <a:defPPr>
      <a:defRPr lang="de-DE" alt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877"/>
    <p:restoredTop sz="91456"/>
  </p:normalViewPr>
  <p:slideViewPr>
    <p:cSldViewPr snapToGrid="0" snapToObjects="1">
      <p:cViewPr>
        <p:scale>
          <a:sx n="69" d="100"/>
          <a:sy n="69" d="100"/>
        </p:scale>
        <p:origin x="1128" y="-7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numCol="1" rtlCol="0"/>
          <a:lstStyle>
            <a:lvl1pPr algn="l">
              <a:defRPr sz="1200"/>
            </a:lvl1pPr>
          </a:lstStyle>
          <a:p>
            <a:endParaRPr lang="de-DE" alt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numCol="1" rtlCol="0"/>
          <a:lstStyle>
            <a:lvl1pPr algn="r">
              <a:defRPr sz="1200"/>
            </a:lvl1pPr>
          </a:lstStyle>
          <a:p>
            <a:fld id="{4079DAD7-8104-CD45-84D5-892B11EFB80C}" type="datetimeFigureOut">
              <a:rPr lang="de-DE" altLang="de-DE" smtClean="0"/>
              <a:t>24.01.20</a:t>
            </a:fld>
            <a:endParaRPr lang="de-DE" alt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numCol="1" rtlCol="0" anchor="ctr"/>
          <a:lstStyle/>
          <a:p>
            <a:endParaRPr lang="de-DE" alt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numCol="1" rtlCol="0"/>
          <a:lstStyle/>
          <a:p>
            <a:pPr lvl="0"/>
            <a:r>
              <a:rPr lang="de-DE" altLang="de-DE"/>
              <a:t>Mastertextformat bearbeiten</a:t>
            </a:r>
          </a:p>
          <a:p>
            <a:pPr lvl="1"/>
            <a:r>
              <a:rPr lang="de-DE" altLang="de-DE"/>
              <a:t>Zweite Ebene</a:t>
            </a:r>
          </a:p>
          <a:p>
            <a:pPr lvl="2"/>
            <a:r>
              <a:rPr lang="de-DE" altLang="de-DE"/>
              <a:t>Dritte Ebene</a:t>
            </a:r>
          </a:p>
          <a:p>
            <a:pPr lvl="3"/>
            <a:r>
              <a:rPr lang="de-DE" altLang="de-DE"/>
              <a:t>Vierte Ebene</a:t>
            </a:r>
          </a:p>
          <a:p>
            <a:pPr lvl="4"/>
            <a:r>
              <a:rPr lang="de-DE" alt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numCol="1" rtlCol="0" anchor="b"/>
          <a:lstStyle>
            <a:lvl1pPr algn="l">
              <a:defRPr sz="1200"/>
            </a:lvl1pPr>
          </a:lstStyle>
          <a:p>
            <a:endParaRPr lang="de-DE" alt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numCol="1" rtlCol="0" anchor="b"/>
          <a:lstStyle>
            <a:lvl1pPr algn="r">
              <a:defRPr sz="1200"/>
            </a:lvl1pPr>
          </a:lstStyle>
          <a:p>
            <a:fld id="{8DBCDC52-C59C-044F-8A93-12CBB3AB7277}" type="slidenum">
              <a:rPr lang="de-DE" altLang="de-DE" smtClean="0"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3339502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 numCol="1"/>
          <a:lstStyle/>
          <a:p>
            <a:endParaRPr lang="de-DE" alt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 numCol="1"/>
          <a:lstStyle/>
          <a:p>
            <a:fld id="{8DBCDC52-C59C-044F-8A93-12CBB3AB7277}" type="slidenum">
              <a:rPr lang="de-DE" altLang="de-DE" smtClean="0"/>
              <a:t>5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4663381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DFC45AA-29D6-1F42-9EDE-77DCA0D2FA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numCol="1" anchor="b"/>
          <a:lstStyle>
            <a:lvl1pPr algn="ctr">
              <a:defRPr sz="6000"/>
            </a:lvl1pPr>
          </a:lstStyle>
          <a:p>
            <a:r>
              <a:rPr lang="de-DE" alt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472A5171-E6DC-9B43-9DA7-2C8D5A1003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 numCol="1"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alt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854E7E4-06ED-0041-A253-82D0E94BF6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numCol="1"/>
          <a:lstStyle/>
          <a:p>
            <a:fld id="{F4A4F620-789F-1941-8091-3A81214C9777}" type="datetimeFigureOut">
              <a:rPr lang="de-DE" altLang="de-DE" smtClean="0"/>
              <a:t>24.01.20</a:t>
            </a:fld>
            <a:endParaRPr lang="de-DE" alt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90723F6-21BF-5441-B3F7-C8F36C6B3E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numCol="1"/>
          <a:lstStyle/>
          <a:p>
            <a:endParaRPr lang="de-DE" alt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AACD44A-096C-E64E-BA66-1854A44518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numCol="1"/>
          <a:lstStyle/>
          <a:p>
            <a:fld id="{A25E5D37-DCA3-314F-B0F6-02122D5C6420}" type="slidenum">
              <a:rPr lang="de-DE" altLang="de-DE" smtClean="0"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5248775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F8434E4-EF68-BF45-8A09-385CF38EC3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numCol="1"/>
          <a:lstStyle/>
          <a:p>
            <a:r>
              <a:rPr lang="de-DE" alt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FAD5A10E-8899-C942-BD42-2D9DE21C42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 numCol="1"/>
          <a:lstStyle/>
          <a:p>
            <a:r>
              <a:rPr lang="de-DE" altLang="de-DE"/>
              <a:t>Mastertextformat bearbeiten
Zweite Ebene
Dritte Ebene
Vierte Ebene
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F2535A4-1919-B44C-8B70-3999C19464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numCol="1"/>
          <a:lstStyle/>
          <a:p>
            <a:fld id="{F4A4F620-789F-1941-8091-3A81214C9777}" type="datetimeFigureOut">
              <a:rPr lang="de-DE" altLang="de-DE" smtClean="0"/>
              <a:t>24.01.20</a:t>
            </a:fld>
            <a:endParaRPr lang="de-DE" alt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804ED97-FA45-8746-BEB9-008CE2C91D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numCol="1"/>
          <a:lstStyle/>
          <a:p>
            <a:endParaRPr lang="de-DE" alt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D144626-C86D-784D-8E90-B6F9A38165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numCol="1"/>
          <a:lstStyle/>
          <a:p>
            <a:fld id="{A25E5D37-DCA3-314F-B0F6-02122D5C6420}" type="slidenum">
              <a:rPr lang="de-DE" altLang="de-DE" smtClean="0"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5498289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81BB594B-D169-4349-A0BE-3C341B9674D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 numCol="1"/>
          <a:lstStyle/>
          <a:p>
            <a:r>
              <a:rPr lang="de-DE" alt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7E11C4FE-0C6B-534C-A1E4-4122436CBB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 numCol="1"/>
          <a:lstStyle/>
          <a:p>
            <a:r>
              <a:rPr lang="de-DE" altLang="de-DE"/>
              <a:t>Mastertextformat bearbeiten
Zweite Ebene
Dritte Ebene
Vierte Ebene
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FEE2D78-A58D-8543-B50E-3B31C93EEF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numCol="1"/>
          <a:lstStyle/>
          <a:p>
            <a:fld id="{F4A4F620-789F-1941-8091-3A81214C9777}" type="datetimeFigureOut">
              <a:rPr lang="de-DE" altLang="de-DE" smtClean="0"/>
              <a:t>24.01.20</a:t>
            </a:fld>
            <a:endParaRPr lang="de-DE" alt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B9873C9-BBF0-C74E-A58F-24B98FB0AE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numCol="1"/>
          <a:lstStyle/>
          <a:p>
            <a:endParaRPr lang="de-DE" alt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72A0A1E-8822-C74C-83E4-B095F2C86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numCol="1"/>
          <a:lstStyle/>
          <a:p>
            <a:fld id="{A25E5D37-DCA3-314F-B0F6-02122D5C6420}" type="slidenum">
              <a:rPr lang="de-DE" altLang="de-DE" smtClean="0"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0587287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856B5C4-CF3A-6F44-A907-AABF649DBD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numCol="1"/>
          <a:lstStyle/>
          <a:p>
            <a:r>
              <a:rPr lang="de-DE" alt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A8C87F5-4782-FC40-88FC-B86523E407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numCol="1"/>
          <a:lstStyle/>
          <a:p>
            <a:r>
              <a:rPr lang="de-DE" altLang="de-DE"/>
              <a:t>Mastertextformat bearbeiten
Zweite Ebene
Dritte Ebene
Vierte Ebene
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3F611D8-41FB-3C4C-876C-E032A63ED1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numCol="1"/>
          <a:lstStyle/>
          <a:p>
            <a:fld id="{F4A4F620-789F-1941-8091-3A81214C9777}" type="datetimeFigureOut">
              <a:rPr lang="de-DE" altLang="de-DE" smtClean="0"/>
              <a:t>24.01.20</a:t>
            </a:fld>
            <a:endParaRPr lang="de-DE" alt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9EEE14A-F0B5-AB42-92AA-8E6CE2A289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numCol="1"/>
          <a:lstStyle/>
          <a:p>
            <a:endParaRPr lang="de-DE" alt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3CE461D-5660-AD4C-8761-FDA73325EC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numCol="1"/>
          <a:lstStyle/>
          <a:p>
            <a:fld id="{A25E5D37-DCA3-314F-B0F6-02122D5C6420}" type="slidenum">
              <a:rPr lang="de-DE" altLang="de-DE" smtClean="0"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7203897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66814A-FFD6-F448-9B69-B96116784B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numCol="1" anchor="b"/>
          <a:lstStyle>
            <a:lvl1pPr>
              <a:defRPr sz="6000"/>
            </a:lvl1pPr>
          </a:lstStyle>
          <a:p>
            <a:r>
              <a:rPr lang="de-DE" alt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F35BA2E-276A-2C49-BA00-0CCB06A954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 numCol="1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altLang="de-DE"/>
              <a:t>Mastertextformat bearbeiten
Zweite Ebene
Dritte Ebene
Vierte Ebene
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BB45DA2-C6AF-E64F-B914-CE83F09314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numCol="1"/>
          <a:lstStyle/>
          <a:p>
            <a:fld id="{F4A4F620-789F-1941-8091-3A81214C9777}" type="datetimeFigureOut">
              <a:rPr lang="de-DE" altLang="de-DE" smtClean="0"/>
              <a:t>24.01.20</a:t>
            </a:fld>
            <a:endParaRPr lang="de-DE" alt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DD32F60-E0FA-0640-BB38-FC2947FDD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numCol="1"/>
          <a:lstStyle/>
          <a:p>
            <a:endParaRPr lang="de-DE" alt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99A4590-8DFA-634E-B30C-4CD9C742C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numCol="1"/>
          <a:lstStyle/>
          <a:p>
            <a:fld id="{A25E5D37-DCA3-314F-B0F6-02122D5C6420}" type="slidenum">
              <a:rPr lang="de-DE" altLang="de-DE" smtClean="0"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6876433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4D9E4AE-7730-DD4F-865C-6D9CEAB748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numCol="1"/>
          <a:lstStyle/>
          <a:p>
            <a:r>
              <a:rPr lang="de-DE" alt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F545A1B-9639-D242-B411-9BC8408CBB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 numCol="1"/>
          <a:lstStyle/>
          <a:p>
            <a:r>
              <a:rPr lang="de-DE" altLang="de-DE"/>
              <a:t>Mastertextformat bearbeiten
Zweite Ebene
Dritte Ebene
Vierte Ebene
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DE65CF28-2D69-B447-9A01-D21C9F152A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 numCol="1"/>
          <a:lstStyle/>
          <a:p>
            <a:r>
              <a:rPr lang="de-DE" altLang="de-DE"/>
              <a:t>Mastertextformat bearbeiten
Zweite Ebene
Dritte Ebene
Vierte Ebene
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5F2F514F-90B7-7745-9535-FA7491FADB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numCol="1"/>
          <a:lstStyle/>
          <a:p>
            <a:fld id="{F4A4F620-789F-1941-8091-3A81214C9777}" type="datetimeFigureOut">
              <a:rPr lang="de-DE" altLang="de-DE" smtClean="0"/>
              <a:t>24.01.20</a:t>
            </a:fld>
            <a:endParaRPr lang="de-DE" alt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11A21481-7BE6-6640-BF3B-A552320F1F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numCol="1"/>
          <a:lstStyle/>
          <a:p>
            <a:endParaRPr lang="de-DE" alt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9B374BB1-09E1-DB41-B40D-44CBB8CA48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numCol="1"/>
          <a:lstStyle/>
          <a:p>
            <a:fld id="{A25E5D37-DCA3-314F-B0F6-02122D5C6420}" type="slidenum">
              <a:rPr lang="de-DE" altLang="de-DE" smtClean="0"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2176450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C852ECC-FECA-D349-BCF8-66C37AA268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numCol="1"/>
          <a:lstStyle/>
          <a:p>
            <a:r>
              <a:rPr lang="de-DE" alt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9C1DF4E-B3ED-7340-ACB6-FD9EF31242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numCol="1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de-DE" altLang="de-DE"/>
              <a:t>Mastertextformat bearbeiten
Zweite Ebene
Dritte Ebene
Vierte Ebene
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3AB34A8D-801E-7846-8417-7901B3ED54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 numCol="1"/>
          <a:lstStyle/>
          <a:p>
            <a:r>
              <a:rPr lang="de-DE" altLang="de-DE"/>
              <a:t>Mastertextformat bearbeiten
Zweite Ebene
Dritte Ebene
Vierte Ebene
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354066E8-A23A-B14D-A5DD-8E69EE79FE1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numCol="1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de-DE" altLang="de-DE"/>
              <a:t>Mastertextformat bearbeiten
Zweite Ebene
Dritte Ebene
Vierte Ebene
Fünfte Ebene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52D5CEFB-F2A0-A344-B4F2-97D1D1967C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 numCol="1"/>
          <a:lstStyle/>
          <a:p>
            <a:r>
              <a:rPr lang="de-DE" altLang="de-DE"/>
              <a:t>Mastertextformat bearbeiten
Zweite Ebene
Dritte Ebene
Vierte Ebene
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827E18EF-5491-B544-B3B5-400C01D759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numCol="1"/>
          <a:lstStyle/>
          <a:p>
            <a:fld id="{F4A4F620-789F-1941-8091-3A81214C9777}" type="datetimeFigureOut">
              <a:rPr lang="de-DE" altLang="de-DE" smtClean="0"/>
              <a:t>24.01.20</a:t>
            </a:fld>
            <a:endParaRPr lang="de-DE" alt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322A6FB1-E60A-8C4C-B904-CE76646FF6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numCol="1"/>
          <a:lstStyle/>
          <a:p>
            <a:endParaRPr lang="de-DE" alt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DA58D770-C6A9-A849-8F1B-5BB6CF7DB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numCol="1"/>
          <a:lstStyle/>
          <a:p>
            <a:fld id="{A25E5D37-DCA3-314F-B0F6-02122D5C6420}" type="slidenum">
              <a:rPr lang="de-DE" altLang="de-DE" smtClean="0"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5913744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8846183-59AB-6443-9E60-E1C14E2018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numCol="1"/>
          <a:lstStyle/>
          <a:p>
            <a:r>
              <a:rPr lang="de-DE" alt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A392011D-93E1-8140-885D-47536B8BE7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numCol="1"/>
          <a:lstStyle/>
          <a:p>
            <a:fld id="{F4A4F620-789F-1941-8091-3A81214C9777}" type="datetimeFigureOut">
              <a:rPr lang="de-DE" altLang="de-DE" smtClean="0"/>
              <a:t>24.01.20</a:t>
            </a:fld>
            <a:endParaRPr lang="de-DE" alt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3673DEB-ED67-7449-A000-87A18F4DF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numCol="1"/>
          <a:lstStyle/>
          <a:p>
            <a:endParaRPr lang="de-DE" alt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35FC4A0-B7A3-FD43-80B2-AAF4A0EA2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numCol="1"/>
          <a:lstStyle/>
          <a:p>
            <a:fld id="{A25E5D37-DCA3-314F-B0F6-02122D5C6420}" type="slidenum">
              <a:rPr lang="de-DE" altLang="de-DE" smtClean="0"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532113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1F1F5FB5-C048-924B-8BF0-FCC33571F9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numCol="1"/>
          <a:lstStyle/>
          <a:p>
            <a:fld id="{F4A4F620-789F-1941-8091-3A81214C9777}" type="datetimeFigureOut">
              <a:rPr lang="de-DE" altLang="de-DE" smtClean="0"/>
              <a:t>24.01.20</a:t>
            </a:fld>
            <a:endParaRPr lang="de-DE" alt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55FCCB5B-933A-3B4E-9B5D-4C4D23AA2A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numCol="1"/>
          <a:lstStyle/>
          <a:p>
            <a:endParaRPr lang="de-DE" alt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AEBBF64-F513-4348-8A62-25324514F9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numCol="1"/>
          <a:lstStyle/>
          <a:p>
            <a:fld id="{A25E5D37-DCA3-314F-B0F6-02122D5C6420}" type="slidenum">
              <a:rPr lang="de-DE" altLang="de-DE" smtClean="0"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9800068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1E14B97-42DC-674A-B152-7E17F7D73E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numCol="1" anchor="b"/>
          <a:lstStyle>
            <a:lvl1pPr>
              <a:defRPr sz="3200"/>
            </a:lvl1pPr>
          </a:lstStyle>
          <a:p>
            <a:r>
              <a:rPr lang="de-DE" alt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C83899E-8166-9E4F-B91A-72B93CFE41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 numCol="1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de-DE" altLang="de-DE"/>
              <a:t>Mastertextformat bearbeiten
Zweite Ebene
Dritte Ebene
Vierte Ebene
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8DB587E-C6CD-F24C-98F2-DB8A0B5D2F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 numCol="1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de-DE" altLang="de-DE"/>
              <a:t>Mastertextformat bearbeiten
Zweite Ebene
Dritte Ebene
Vierte Ebene
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5CE473A1-DD8A-8940-A2F4-448ABA5B66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numCol="1"/>
          <a:lstStyle/>
          <a:p>
            <a:fld id="{F4A4F620-789F-1941-8091-3A81214C9777}" type="datetimeFigureOut">
              <a:rPr lang="de-DE" altLang="de-DE" smtClean="0"/>
              <a:t>24.01.20</a:t>
            </a:fld>
            <a:endParaRPr lang="de-DE" alt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14F1E955-4E7B-E74E-A00C-C569CCA46C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numCol="1"/>
          <a:lstStyle/>
          <a:p>
            <a:endParaRPr lang="de-DE" alt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F6E8F206-C805-BA4D-8699-888B44AE8B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numCol="1"/>
          <a:lstStyle/>
          <a:p>
            <a:fld id="{A25E5D37-DCA3-314F-B0F6-02122D5C6420}" type="slidenum">
              <a:rPr lang="de-DE" altLang="de-DE" smtClean="0"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5889856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CF5CD0E-82E5-614F-9B76-A0225DD14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numCol="1" anchor="b"/>
          <a:lstStyle>
            <a:lvl1pPr>
              <a:defRPr sz="3200"/>
            </a:lvl1pPr>
          </a:lstStyle>
          <a:p>
            <a:r>
              <a:rPr lang="de-DE" alt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E6D9A0C8-806F-4C43-91F2-F9531F4BEC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numCol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alt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4286FC99-E1C1-D444-9108-C564E7D95E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 numCol="1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de-DE" altLang="de-DE"/>
              <a:t>Mastertextformat bearbeiten
Zweite Ebene
Dritte Ebene
Vierte Ebene
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F3C831AA-A59A-9143-AD3A-FD1F2DCA61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numCol="1"/>
          <a:lstStyle/>
          <a:p>
            <a:fld id="{F4A4F620-789F-1941-8091-3A81214C9777}" type="datetimeFigureOut">
              <a:rPr lang="de-DE" altLang="de-DE" smtClean="0"/>
              <a:t>24.01.20</a:t>
            </a:fld>
            <a:endParaRPr lang="de-DE" alt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1AAE987F-98EF-BF4E-8E92-3B4B3E7A17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numCol="1"/>
          <a:lstStyle/>
          <a:p>
            <a:endParaRPr lang="de-DE" alt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A7A6D15-DAF1-7F4E-AD26-EA2DB6C8B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numCol="1"/>
          <a:lstStyle/>
          <a:p>
            <a:fld id="{A25E5D37-DCA3-314F-B0F6-02122D5C6420}" type="slidenum">
              <a:rPr lang="de-DE" altLang="de-DE" smtClean="0"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326669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33358F23-CC29-CA47-BD18-0CEFD05BB9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numCol="1" rtlCol="0" anchor="ctr">
            <a:normAutofit/>
          </a:bodyPr>
          <a:lstStyle/>
          <a:p>
            <a:r>
              <a:rPr lang="de-DE" alt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6D75F77-A541-494D-BAC4-6EFF0B8682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numCol="1" rtlCol="0">
            <a:normAutofit/>
          </a:bodyPr>
          <a:lstStyle/>
          <a:p>
            <a:r>
              <a:rPr lang="de-DE" altLang="de-DE"/>
              <a:t>Mastertextformat bearbeiten
Zweite Ebene
Dritte Ebene
Vierte Ebene
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8B37B4A-4CAD-BF4C-A3E7-B624239E66F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numCol="1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A4F620-789F-1941-8091-3A81214C9777}" type="datetimeFigureOut">
              <a:rPr lang="de-DE" altLang="de-DE" smtClean="0"/>
              <a:t>24.01.20</a:t>
            </a:fld>
            <a:endParaRPr lang="de-DE" alt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184C3B9-25B3-9448-8558-B06E630A24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numCol="1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 alt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CBCEAB3-FB5A-AD4F-9046-BD09BDACE0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numCol="1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5E5D37-DCA3-314F-B0F6-02122D5C6420}" type="slidenum">
              <a:rPr lang="de-DE" altLang="de-DE" smtClean="0"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986916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 alt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G"/><Relationship Id="rId4" Type="http://schemas.openxmlformats.org/officeDocument/2006/relationships/image" Target="../media/image19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2D5A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85782F4-CA53-3442-A048-D77B92F8DA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767072"/>
            <a:ext cx="6594189" cy="1625210"/>
          </a:xfrm>
        </p:spPr>
        <p:txBody>
          <a:bodyPr numCol="1">
            <a:normAutofit/>
          </a:bodyPr>
          <a:lstStyle/>
          <a:p>
            <a:pPr algn="r"/>
            <a:r>
              <a:rPr lang="en-US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FRIEDENSBURG OBERSCHULE BERLIN</a:t>
            </a:r>
            <a:endParaRPr lang="de-DE" altLang="de-DE">
              <a:solidFill>
                <a:srgbClr val="FFFFFF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4" name="Grafik 4">
            <a:extLst>
              <a:ext uri="{FF2B5EF4-FFF2-40B4-BE49-F238E27FC236}">
                <a16:creationId xmlns:a16="http://schemas.microsoft.com/office/drawing/2014/main" id="{FAFEC8AB-1D4C-D147-892F-5FC8B90314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869" r="1" b="3542"/>
          <a:stretch/>
        </p:blipFill>
        <p:spPr>
          <a:xfrm>
            <a:off x="327547" y="321733"/>
            <a:ext cx="7058306" cy="410739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348CD206-FE03-4EE0-B811-B12C9BC0E5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9319" y="917725"/>
            <a:ext cx="3424739" cy="4852362"/>
          </a:xfrm>
        </p:spPr>
        <p:txBody>
          <a:bodyPr anchor="ctr">
            <a:normAutofit/>
          </a:bodyPr>
          <a:lstStyle/>
          <a:p>
            <a:r>
              <a:rPr lang="en-US" sz="2000" dirty="0">
                <a:solidFill>
                  <a:srgbClr val="FFFFFF"/>
                </a:solidFill>
              </a:rPr>
              <a:t>The largest public bilingual school in Europe</a:t>
            </a:r>
          </a:p>
          <a:p>
            <a:r>
              <a:rPr lang="en-US" sz="2000" dirty="0">
                <a:solidFill>
                  <a:srgbClr val="FFFFFF"/>
                </a:solidFill>
              </a:rPr>
              <a:t>German and Spanish</a:t>
            </a:r>
          </a:p>
          <a:p>
            <a:r>
              <a:rPr lang="en-US" sz="2000" dirty="0">
                <a:solidFill>
                  <a:srgbClr val="FFFFFF"/>
                </a:solidFill>
              </a:rPr>
              <a:t>Nominated among the first 20 schools to candidate for the Prize for the Best School in Germany</a:t>
            </a:r>
          </a:p>
          <a:p>
            <a:endParaRPr lang="en-US" sz="2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43476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8A2BA5DB-3FD3-3C45-AA60-77A7E5129D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542" b="20458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13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1F56FF3-7BAF-6D48-B201-BC8AB1F198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22021" y="3231931"/>
            <a:ext cx="3852041" cy="1834056"/>
          </a:xfrm>
        </p:spPr>
        <p:txBody>
          <a:bodyPr numCol="1">
            <a:normAutofit/>
          </a:bodyPr>
          <a:lstStyle/>
          <a:p>
            <a:r>
              <a:rPr lang="de-DE" altLang="de-DE" sz="4000"/>
              <a:t>Cafeteria 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ABEF7396-9B84-BD45-B3E5-09675E7F91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782910" y="5242675"/>
            <a:ext cx="4330262" cy="683284"/>
          </a:xfrm>
        </p:spPr>
        <p:txBody>
          <a:bodyPr numCol="1">
            <a:normAutofit/>
          </a:bodyPr>
          <a:lstStyle/>
          <a:p>
            <a:r>
              <a:rPr lang="de-DE" altLang="de-DE" sz="2000" dirty="0"/>
              <a:t>This </a:t>
            </a:r>
            <a:r>
              <a:rPr lang="de-DE" altLang="de-DE" sz="2000" dirty="0" err="1"/>
              <a:t>used</a:t>
            </a:r>
            <a:r>
              <a:rPr lang="de-DE" altLang="de-DE" sz="2000" dirty="0"/>
              <a:t> </a:t>
            </a:r>
            <a:r>
              <a:rPr lang="de-DE" altLang="de-DE" sz="2000" dirty="0" err="1"/>
              <a:t>to</a:t>
            </a:r>
            <a:r>
              <a:rPr lang="de-DE" altLang="de-DE" sz="2000" dirty="0"/>
              <a:t> </a:t>
            </a:r>
            <a:r>
              <a:rPr lang="de-DE" altLang="de-DE" sz="2000" dirty="0" err="1"/>
              <a:t>be</a:t>
            </a:r>
            <a:r>
              <a:rPr lang="de-DE" altLang="de-DE" sz="2000" dirty="0"/>
              <a:t> </a:t>
            </a:r>
            <a:r>
              <a:rPr lang="de-DE" altLang="de-DE" sz="2000" dirty="0" err="1"/>
              <a:t>our</a:t>
            </a:r>
            <a:r>
              <a:rPr lang="de-DE" altLang="de-DE" sz="2000" dirty="0"/>
              <a:t> </a:t>
            </a:r>
            <a:r>
              <a:rPr lang="de-DE" altLang="de-DE" sz="2000" dirty="0" err="1"/>
              <a:t>old</a:t>
            </a:r>
            <a:r>
              <a:rPr lang="de-DE" altLang="de-DE" sz="2000" dirty="0"/>
              <a:t> </a:t>
            </a:r>
            <a:r>
              <a:rPr lang="de-DE" altLang="de-DE" sz="2000" dirty="0" err="1"/>
              <a:t>cafeteria</a:t>
            </a:r>
            <a:endParaRPr lang="de-DE" altLang="de-DE" sz="2000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2267766"/>
      </p:ext>
    </p:extLst>
  </p:cSld>
  <p:clrMapOvr>
    <a:masterClrMapping/>
  </p:clrMapOvr>
  <p:transition spd="med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7B7C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1" rtlCol="0" anchor="ctr"/>
          <a:lstStyle/>
          <a:p>
            <a:pPr marL="0" marR="0" lv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3BE5B2C-054F-C245-9DE1-CDCECA69A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767072"/>
            <a:ext cx="6594189" cy="1625210"/>
          </a:xfrm>
        </p:spPr>
        <p:txBody>
          <a:bodyPr numCol="1">
            <a:normAutofit/>
          </a:bodyPr>
          <a:lstStyle/>
          <a:p>
            <a:pPr algn="ctr"/>
            <a:r>
              <a:rPr lang="de-DE" altLang="de-DE" dirty="0">
                <a:solidFill>
                  <a:srgbClr val="FFFFFF"/>
                </a:solidFill>
              </a:rPr>
              <a:t>Cafeteria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6B4FC8AE-CBCE-AB4C-8CA7-F61F4DE8B3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" b="22411"/>
          <a:stretch/>
        </p:blipFill>
        <p:spPr>
          <a:xfrm>
            <a:off x="327547" y="321733"/>
            <a:ext cx="7058306" cy="4107392"/>
          </a:xfrm>
          <a:prstGeom prst="rect">
            <a:avLst/>
          </a:prstGeom>
        </p:spPr>
      </p:pic>
      <p:sp>
        <p:nvSpPr>
          <p:cNvPr id="23" name="Rectangle 19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1" rtlCol="0" anchor="ctr"/>
          <a:lstStyle/>
          <a:p>
            <a:pPr marL="0" marR="0" lv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5507F1A-07B8-0C44-8B58-AFCCDADFFA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9319" y="917725"/>
            <a:ext cx="3424739" cy="4852362"/>
          </a:xfrm>
        </p:spPr>
        <p:txBody>
          <a:bodyPr numCol="1" anchor="ctr">
            <a:normAutofit/>
          </a:bodyPr>
          <a:lstStyle/>
          <a:p>
            <a:r>
              <a:rPr lang="de-DE" altLang="de-DE" sz="2000" dirty="0">
                <a:solidFill>
                  <a:srgbClr val="FFFFFF"/>
                </a:solidFill>
              </a:rPr>
              <a:t>This </a:t>
            </a:r>
            <a:r>
              <a:rPr lang="de-DE" altLang="de-DE" sz="2000" dirty="0" err="1">
                <a:solidFill>
                  <a:srgbClr val="FFFFFF"/>
                </a:solidFill>
              </a:rPr>
              <a:t>is</a:t>
            </a:r>
            <a:r>
              <a:rPr lang="de-DE" altLang="de-DE" sz="2000" dirty="0">
                <a:solidFill>
                  <a:srgbClr val="FFFFFF"/>
                </a:solidFill>
              </a:rPr>
              <a:t> </a:t>
            </a:r>
            <a:r>
              <a:rPr lang="de-DE" altLang="de-DE" sz="2000" dirty="0" err="1">
                <a:solidFill>
                  <a:srgbClr val="FFFFFF"/>
                </a:solidFill>
              </a:rPr>
              <a:t>our</a:t>
            </a:r>
            <a:r>
              <a:rPr lang="de-DE" altLang="de-DE" sz="2000" dirty="0">
                <a:solidFill>
                  <a:srgbClr val="FFFFFF"/>
                </a:solidFill>
              </a:rPr>
              <a:t> </a:t>
            </a:r>
            <a:r>
              <a:rPr lang="de-DE" altLang="de-DE" sz="2000" dirty="0" err="1">
                <a:solidFill>
                  <a:srgbClr val="FFFFFF"/>
                </a:solidFill>
              </a:rPr>
              <a:t>new</a:t>
            </a:r>
            <a:r>
              <a:rPr lang="de-DE" altLang="de-DE" sz="2000" dirty="0">
                <a:solidFill>
                  <a:srgbClr val="FFFFFF"/>
                </a:solidFill>
              </a:rPr>
              <a:t> </a:t>
            </a:r>
            <a:r>
              <a:rPr lang="de-DE" altLang="de-DE" sz="2000" dirty="0" err="1">
                <a:solidFill>
                  <a:srgbClr val="FFFFFF"/>
                </a:solidFill>
              </a:rPr>
              <a:t>cafeteria</a:t>
            </a:r>
            <a:r>
              <a:rPr lang="de-DE" altLang="de-DE" sz="2000" dirty="0">
                <a:solidFill>
                  <a:srgbClr val="FFFFFF"/>
                </a:solidFill>
              </a:rPr>
              <a:t> </a:t>
            </a:r>
          </a:p>
          <a:p>
            <a:r>
              <a:rPr lang="de-DE" altLang="de-DE" sz="2000" dirty="0">
                <a:solidFill>
                  <a:srgbClr val="FFFFFF"/>
                </a:solidFill>
              </a:rPr>
              <a:t>In </a:t>
            </a:r>
            <a:r>
              <a:rPr lang="de-DE" altLang="de-DE" sz="2000" dirty="0" err="1">
                <a:solidFill>
                  <a:srgbClr val="FFFFFF"/>
                </a:solidFill>
              </a:rPr>
              <a:t>the</a:t>
            </a:r>
            <a:r>
              <a:rPr lang="de-DE" altLang="de-DE" sz="2000" dirty="0">
                <a:solidFill>
                  <a:srgbClr val="FFFFFF"/>
                </a:solidFill>
              </a:rPr>
              <a:t> </a:t>
            </a:r>
            <a:r>
              <a:rPr lang="de-DE" altLang="de-DE" sz="2000" dirty="0" err="1">
                <a:solidFill>
                  <a:srgbClr val="FFFFFF"/>
                </a:solidFill>
              </a:rPr>
              <a:t>breaks</a:t>
            </a:r>
            <a:r>
              <a:rPr lang="de-DE" altLang="de-DE" sz="2000" dirty="0">
                <a:solidFill>
                  <a:srgbClr val="FFFFFF"/>
                </a:solidFill>
              </a:rPr>
              <a:t> </a:t>
            </a:r>
            <a:r>
              <a:rPr lang="de-DE" altLang="de-DE" sz="2000" dirty="0" err="1">
                <a:solidFill>
                  <a:srgbClr val="FFFFFF"/>
                </a:solidFill>
              </a:rPr>
              <a:t>the</a:t>
            </a:r>
            <a:r>
              <a:rPr lang="de-DE" altLang="de-DE" sz="2000" dirty="0">
                <a:solidFill>
                  <a:srgbClr val="FFFFFF"/>
                </a:solidFill>
              </a:rPr>
              <a:t> </a:t>
            </a:r>
            <a:r>
              <a:rPr lang="de-DE" altLang="de-DE" sz="2000" dirty="0" err="1">
                <a:solidFill>
                  <a:srgbClr val="FFFFFF"/>
                </a:solidFill>
              </a:rPr>
              <a:t>cafeteria</a:t>
            </a:r>
            <a:r>
              <a:rPr lang="de-DE" altLang="de-DE" sz="2000" dirty="0">
                <a:solidFill>
                  <a:srgbClr val="FFFFFF"/>
                </a:solidFill>
              </a:rPr>
              <a:t> </a:t>
            </a:r>
            <a:r>
              <a:rPr lang="de-DE" altLang="de-DE" sz="2000" dirty="0" err="1">
                <a:solidFill>
                  <a:srgbClr val="FFFFFF"/>
                </a:solidFill>
              </a:rPr>
              <a:t>is</a:t>
            </a:r>
            <a:r>
              <a:rPr lang="de-DE" altLang="de-DE" sz="2000" dirty="0">
                <a:solidFill>
                  <a:srgbClr val="FFFFFF"/>
                </a:solidFill>
              </a:rPr>
              <a:t> </a:t>
            </a:r>
            <a:r>
              <a:rPr lang="de-DE" altLang="de-DE" sz="2000" dirty="0" err="1">
                <a:solidFill>
                  <a:srgbClr val="FFFFFF"/>
                </a:solidFill>
              </a:rPr>
              <a:t>very</a:t>
            </a:r>
            <a:r>
              <a:rPr lang="de-DE" altLang="de-DE" sz="2000" dirty="0">
                <a:solidFill>
                  <a:srgbClr val="FFFFFF"/>
                </a:solidFill>
              </a:rPr>
              <a:t> </a:t>
            </a:r>
            <a:r>
              <a:rPr lang="de-DE" altLang="de-DE" sz="2000" dirty="0" err="1">
                <a:solidFill>
                  <a:srgbClr val="FFFFFF"/>
                </a:solidFill>
              </a:rPr>
              <a:t>full</a:t>
            </a:r>
            <a:r>
              <a:rPr lang="de-DE" altLang="de-DE" sz="2000" dirty="0">
                <a:solidFill>
                  <a:srgbClr val="FFFFFF"/>
                </a:solidFill>
              </a:rPr>
              <a:t> </a:t>
            </a:r>
          </a:p>
          <a:p>
            <a:r>
              <a:rPr lang="de-DE" altLang="de-DE" sz="2000" dirty="0" err="1">
                <a:solidFill>
                  <a:srgbClr val="FFFFFF"/>
                </a:solidFill>
              </a:rPr>
              <a:t>It</a:t>
            </a:r>
            <a:r>
              <a:rPr lang="de-DE" altLang="de-DE" sz="2000" dirty="0">
                <a:solidFill>
                  <a:srgbClr val="FFFFFF"/>
                </a:solidFill>
              </a:rPr>
              <a:t> </a:t>
            </a:r>
            <a:r>
              <a:rPr lang="de-DE" altLang="de-DE" sz="2000" dirty="0" err="1">
                <a:solidFill>
                  <a:srgbClr val="FFFFFF"/>
                </a:solidFill>
              </a:rPr>
              <a:t>has</a:t>
            </a:r>
            <a:r>
              <a:rPr lang="de-DE" altLang="de-DE" sz="2000" dirty="0">
                <a:solidFill>
                  <a:srgbClr val="FFFFFF"/>
                </a:solidFill>
              </a:rPr>
              <a:t> </a:t>
            </a:r>
            <a:r>
              <a:rPr lang="de-DE" altLang="de-DE" sz="2000" dirty="0" err="1">
                <a:solidFill>
                  <a:srgbClr val="FFFFFF"/>
                </a:solidFill>
              </a:rPr>
              <a:t>much</a:t>
            </a:r>
            <a:r>
              <a:rPr lang="de-DE" altLang="de-DE" sz="2000" dirty="0">
                <a:solidFill>
                  <a:srgbClr val="FFFFFF"/>
                </a:solidFill>
              </a:rPr>
              <a:t> </a:t>
            </a:r>
            <a:r>
              <a:rPr lang="de-DE" altLang="de-DE" sz="2000" dirty="0" err="1">
                <a:solidFill>
                  <a:srgbClr val="FFFFFF"/>
                </a:solidFill>
              </a:rPr>
              <a:t>variety</a:t>
            </a:r>
            <a:r>
              <a:rPr lang="de-DE" altLang="de-DE" sz="2000" dirty="0">
                <a:solidFill>
                  <a:srgbClr val="FFFFFF"/>
                </a:solidFill>
              </a:rPr>
              <a:t> in </a:t>
            </a:r>
            <a:r>
              <a:rPr lang="de-DE" altLang="de-DE" sz="2000" dirty="0" err="1">
                <a:solidFill>
                  <a:srgbClr val="FFFFFF"/>
                </a:solidFill>
              </a:rPr>
              <a:t>food</a:t>
            </a:r>
            <a:endParaRPr lang="de-DE" altLang="de-DE" sz="2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1240859"/>
      </p:ext>
    </p:extLst>
  </p:cSld>
  <p:clrMapOvr>
    <a:masterClrMapping/>
  </p:clrMapOvr>
  <p:transition spd="med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5">
            <a:extLst>
              <a:ext uri="{FF2B5EF4-FFF2-40B4-BE49-F238E27FC236}">
                <a16:creationId xmlns:a16="http://schemas.microsoft.com/office/drawing/2014/main" id="{07322A9E-F1EC-405E-8971-BA906EFFCC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329674" y="1290909"/>
            <a:ext cx="9702800" cy="5573512"/>
          </a:xfrm>
          <a:custGeom>
            <a:avLst/>
            <a:gdLst>
              <a:gd name="T0" fmla="*/ 1752 w 2038"/>
              <a:gd name="T1" fmla="*/ 1169 h 1169"/>
              <a:gd name="T2" fmla="*/ 1487 w 2038"/>
              <a:gd name="T3" fmla="*/ 334 h 1169"/>
              <a:gd name="T4" fmla="*/ 860 w 2038"/>
              <a:gd name="T5" fmla="*/ 22 h 1169"/>
              <a:gd name="T6" fmla="*/ 199 w 2038"/>
              <a:gd name="T7" fmla="*/ 318 h 1169"/>
              <a:gd name="T8" fmla="*/ 399 w 2038"/>
              <a:gd name="T9" fmla="*/ 1165 h 11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38" h="1169">
                <a:moveTo>
                  <a:pt x="1752" y="1169"/>
                </a:moveTo>
                <a:cubicBezTo>
                  <a:pt x="2038" y="928"/>
                  <a:pt x="1673" y="513"/>
                  <a:pt x="1487" y="334"/>
                </a:cubicBezTo>
                <a:cubicBezTo>
                  <a:pt x="1316" y="170"/>
                  <a:pt x="1099" y="43"/>
                  <a:pt x="860" y="22"/>
                </a:cubicBezTo>
                <a:cubicBezTo>
                  <a:pt x="621" y="0"/>
                  <a:pt x="341" y="128"/>
                  <a:pt x="199" y="318"/>
                </a:cubicBezTo>
                <a:cubicBezTo>
                  <a:pt x="0" y="586"/>
                  <a:pt x="184" y="965"/>
                  <a:pt x="399" y="1165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Freeform 6">
            <a:extLst>
              <a:ext uri="{FF2B5EF4-FFF2-40B4-BE49-F238E27FC236}">
                <a16:creationId xmlns:a16="http://schemas.microsoft.com/office/drawing/2014/main" id="{A5704422-1118-4FD1-95AD-29A064EB80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70451" y="2010741"/>
            <a:ext cx="7373938" cy="4848892"/>
          </a:xfrm>
          <a:custGeom>
            <a:avLst/>
            <a:gdLst>
              <a:gd name="T0" fmla="*/ 1025 w 1549"/>
              <a:gd name="T1" fmla="*/ 1016 h 1017"/>
              <a:gd name="T2" fmla="*/ 1443 w 1549"/>
              <a:gd name="T3" fmla="*/ 592 h 1017"/>
              <a:gd name="T4" fmla="*/ 782 w 1549"/>
              <a:gd name="T5" fmla="*/ 53 h 1017"/>
              <a:gd name="T6" fmla="*/ 150 w 1549"/>
              <a:gd name="T7" fmla="*/ 329 h 1017"/>
              <a:gd name="T8" fmla="*/ 477 w 1549"/>
              <a:gd name="T9" fmla="*/ 1017 h 10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549" h="1017">
                <a:moveTo>
                  <a:pt x="1025" y="1016"/>
                </a:moveTo>
                <a:cubicBezTo>
                  <a:pt x="1223" y="971"/>
                  <a:pt x="1549" y="857"/>
                  <a:pt x="1443" y="592"/>
                </a:cubicBezTo>
                <a:cubicBezTo>
                  <a:pt x="1344" y="344"/>
                  <a:pt x="1041" y="111"/>
                  <a:pt x="782" y="53"/>
                </a:cubicBezTo>
                <a:cubicBezTo>
                  <a:pt x="545" y="0"/>
                  <a:pt x="275" y="117"/>
                  <a:pt x="150" y="329"/>
                </a:cubicBezTo>
                <a:cubicBezTo>
                  <a:pt x="0" y="584"/>
                  <a:pt x="243" y="911"/>
                  <a:pt x="477" y="1017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Freeform 7">
            <a:extLst>
              <a:ext uri="{FF2B5EF4-FFF2-40B4-BE49-F238E27FC236}">
                <a16:creationId xmlns:a16="http://schemas.microsoft.com/office/drawing/2014/main" id="{A88B2AAA-B805-498E-A9E6-98B8858554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251351" y="1780905"/>
            <a:ext cx="8035925" cy="5083516"/>
          </a:xfrm>
          <a:custGeom>
            <a:avLst/>
            <a:gdLst>
              <a:gd name="T0" fmla="*/ 1302 w 1688"/>
              <a:gd name="T1" fmla="*/ 1066 h 1066"/>
              <a:gd name="T2" fmla="*/ 1613 w 1688"/>
              <a:gd name="T3" fmla="*/ 850 h 1066"/>
              <a:gd name="T4" fmla="*/ 1517 w 1688"/>
              <a:gd name="T5" fmla="*/ 471 h 1066"/>
              <a:gd name="T6" fmla="*/ 798 w 1688"/>
              <a:gd name="T7" fmla="*/ 28 h 1066"/>
              <a:gd name="T8" fmla="*/ 181 w 1688"/>
              <a:gd name="T9" fmla="*/ 333 h 1066"/>
              <a:gd name="T10" fmla="*/ 420 w 1688"/>
              <a:gd name="T11" fmla="*/ 1066 h 10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688" h="1066">
                <a:moveTo>
                  <a:pt x="1302" y="1066"/>
                </a:moveTo>
                <a:cubicBezTo>
                  <a:pt x="1416" y="1024"/>
                  <a:pt x="1551" y="962"/>
                  <a:pt x="1613" y="850"/>
                </a:cubicBezTo>
                <a:cubicBezTo>
                  <a:pt x="1688" y="715"/>
                  <a:pt x="1606" y="575"/>
                  <a:pt x="1517" y="471"/>
                </a:cubicBezTo>
                <a:cubicBezTo>
                  <a:pt x="1336" y="258"/>
                  <a:pt x="1084" y="62"/>
                  <a:pt x="798" y="28"/>
                </a:cubicBezTo>
                <a:cubicBezTo>
                  <a:pt x="559" y="0"/>
                  <a:pt x="317" y="138"/>
                  <a:pt x="181" y="333"/>
                </a:cubicBezTo>
                <a:cubicBezTo>
                  <a:pt x="0" y="592"/>
                  <a:pt x="191" y="907"/>
                  <a:pt x="420" y="1066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Freeform 8">
            <a:extLst>
              <a:ext uri="{FF2B5EF4-FFF2-40B4-BE49-F238E27FC236}">
                <a16:creationId xmlns:a16="http://schemas.microsoft.com/office/drawing/2014/main" id="{9B8051E0-19D7-43E1-BFD9-E6DBFEB3A3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061" y="542347"/>
            <a:ext cx="10334625" cy="6322075"/>
          </a:xfrm>
          <a:custGeom>
            <a:avLst/>
            <a:gdLst>
              <a:gd name="T0" fmla="*/ 1873 w 2171"/>
              <a:gd name="T1" fmla="*/ 1326 h 1326"/>
              <a:gd name="T2" fmla="*/ 1609 w 2171"/>
              <a:gd name="T3" fmla="*/ 473 h 1326"/>
              <a:gd name="T4" fmla="*/ 880 w 2171"/>
              <a:gd name="T5" fmla="*/ 63 h 1326"/>
              <a:gd name="T6" fmla="*/ 0 w 2171"/>
              <a:gd name="T7" fmla="*/ 423 h 13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71" h="1326">
                <a:moveTo>
                  <a:pt x="1873" y="1326"/>
                </a:moveTo>
                <a:cubicBezTo>
                  <a:pt x="2171" y="1045"/>
                  <a:pt x="1825" y="678"/>
                  <a:pt x="1609" y="473"/>
                </a:cubicBezTo>
                <a:cubicBezTo>
                  <a:pt x="1406" y="281"/>
                  <a:pt x="1159" y="116"/>
                  <a:pt x="880" y="63"/>
                </a:cubicBezTo>
                <a:cubicBezTo>
                  <a:pt x="545" y="0"/>
                  <a:pt x="214" y="161"/>
                  <a:pt x="0" y="423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" name="Freeform 9">
            <a:extLst>
              <a:ext uri="{FF2B5EF4-FFF2-40B4-BE49-F238E27FC236}">
                <a16:creationId xmlns:a16="http://schemas.microsoft.com/office/drawing/2014/main" id="{4EDB2B02-86A2-46F5-A4BE-B7D9B10411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701" y="6178751"/>
            <a:ext cx="504825" cy="681527"/>
          </a:xfrm>
          <a:custGeom>
            <a:avLst/>
            <a:gdLst>
              <a:gd name="T0" fmla="*/ 0 w 106"/>
              <a:gd name="T1" fmla="*/ 0 h 143"/>
              <a:gd name="T2" fmla="*/ 106 w 106"/>
              <a:gd name="T3" fmla="*/ 143 h 14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06" h="143">
                <a:moveTo>
                  <a:pt x="0" y="0"/>
                </a:moveTo>
                <a:cubicBezTo>
                  <a:pt x="35" y="54"/>
                  <a:pt x="70" y="101"/>
                  <a:pt x="106" y="143"/>
                </a:cubicBezTo>
              </a:path>
            </a:pathLst>
          </a:custGeom>
          <a:noFill/>
          <a:ln w="4763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" name="Freeform 10">
            <a:extLst>
              <a:ext uri="{FF2B5EF4-FFF2-40B4-BE49-F238E27FC236}">
                <a16:creationId xmlns:a16="http://schemas.microsoft.com/office/drawing/2014/main" id="{43954639-FB5D-41F4-9560-6F6DFE7784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061" y="-59376"/>
            <a:ext cx="11091863" cy="6923796"/>
          </a:xfrm>
          <a:custGeom>
            <a:avLst/>
            <a:gdLst>
              <a:gd name="T0" fmla="*/ 2046 w 2330"/>
              <a:gd name="T1" fmla="*/ 1452 h 1452"/>
              <a:gd name="T2" fmla="*/ 1813 w 2330"/>
              <a:gd name="T3" fmla="*/ 601 h 1452"/>
              <a:gd name="T4" fmla="*/ 956 w 2330"/>
              <a:gd name="T5" fmla="*/ 97 h 1452"/>
              <a:gd name="T6" fmla="*/ 0 w 2330"/>
              <a:gd name="T7" fmla="*/ 366 h 14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330" h="1452">
                <a:moveTo>
                  <a:pt x="2046" y="1452"/>
                </a:moveTo>
                <a:cubicBezTo>
                  <a:pt x="2330" y="1153"/>
                  <a:pt x="2049" y="821"/>
                  <a:pt x="1813" y="601"/>
                </a:cubicBezTo>
                <a:cubicBezTo>
                  <a:pt x="1569" y="375"/>
                  <a:pt x="1282" y="179"/>
                  <a:pt x="956" y="97"/>
                </a:cubicBezTo>
                <a:cubicBezTo>
                  <a:pt x="572" y="0"/>
                  <a:pt x="292" y="101"/>
                  <a:pt x="0" y="366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" name="Freeform 12">
            <a:extLst>
              <a:ext uri="{FF2B5EF4-FFF2-40B4-BE49-F238E27FC236}">
                <a16:creationId xmlns:a16="http://schemas.microsoft.com/office/drawing/2014/main" id="{E898931C-0323-41FA-A036-20F818B1FF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061" y="-1916"/>
            <a:ext cx="1057275" cy="614491"/>
          </a:xfrm>
          <a:custGeom>
            <a:avLst/>
            <a:gdLst>
              <a:gd name="T0" fmla="*/ 222 w 222"/>
              <a:gd name="T1" fmla="*/ 0 h 129"/>
              <a:gd name="T2" fmla="*/ 0 w 222"/>
              <a:gd name="T3" fmla="*/ 129 h 12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22" h="129">
                <a:moveTo>
                  <a:pt x="222" y="0"/>
                </a:moveTo>
                <a:cubicBezTo>
                  <a:pt x="152" y="35"/>
                  <a:pt x="76" y="78"/>
                  <a:pt x="0" y="129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" name="Freeform 14">
            <a:extLst>
              <a:ext uri="{FF2B5EF4-FFF2-40B4-BE49-F238E27FC236}">
                <a16:creationId xmlns:a16="http://schemas.microsoft.com/office/drawing/2014/main" id="{89AFE9DD-0792-4B98-B4EB-97ACA17E6A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701" y="-6705"/>
            <a:ext cx="595313" cy="352734"/>
          </a:xfrm>
          <a:custGeom>
            <a:avLst/>
            <a:gdLst>
              <a:gd name="T0" fmla="*/ 125 w 125"/>
              <a:gd name="T1" fmla="*/ 0 h 74"/>
              <a:gd name="T2" fmla="*/ 0 w 125"/>
              <a:gd name="T3" fmla="*/ 74 h 7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25" h="74">
                <a:moveTo>
                  <a:pt x="125" y="0"/>
                </a:moveTo>
                <a:cubicBezTo>
                  <a:pt x="85" y="22"/>
                  <a:pt x="43" y="47"/>
                  <a:pt x="0" y="74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" name="Freeform 16">
            <a:extLst>
              <a:ext uri="{FF2B5EF4-FFF2-40B4-BE49-F238E27FC236}">
                <a16:creationId xmlns:a16="http://schemas.microsoft.com/office/drawing/2014/main" id="{3981F5C4-9AE1-404E-AF44-A4E6DB374F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061" y="-1916"/>
            <a:ext cx="357188" cy="213875"/>
          </a:xfrm>
          <a:custGeom>
            <a:avLst/>
            <a:gdLst>
              <a:gd name="T0" fmla="*/ 75 w 75"/>
              <a:gd name="T1" fmla="*/ 0 h 45"/>
              <a:gd name="T2" fmla="*/ 0 w 75"/>
              <a:gd name="T3" fmla="*/ 45 h 4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75" h="45">
                <a:moveTo>
                  <a:pt x="75" y="0"/>
                </a:moveTo>
                <a:cubicBezTo>
                  <a:pt x="50" y="14"/>
                  <a:pt x="25" y="29"/>
                  <a:pt x="0" y="45"/>
                </a:cubicBezTo>
              </a:path>
            </a:pathLst>
          </a:custGeom>
          <a:noFill/>
          <a:ln w="12700" cap="flat">
            <a:solidFill>
              <a:schemeClr val="tx1">
                <a:alpha val="20000"/>
              </a:schemeClr>
            </a:solidFill>
            <a:prstDash val="dash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" name="Freeform 11">
            <a:extLst>
              <a:ext uri="{FF2B5EF4-FFF2-40B4-BE49-F238E27FC236}">
                <a16:creationId xmlns:a16="http://schemas.microsoft.com/office/drawing/2014/main" id="{763C1781-8726-4FAC-8C45-FF40376BE4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5426601" y="-1916"/>
            <a:ext cx="5788025" cy="6847184"/>
          </a:xfrm>
          <a:custGeom>
            <a:avLst/>
            <a:gdLst>
              <a:gd name="T0" fmla="*/ 1094 w 1216"/>
              <a:gd name="T1" fmla="*/ 1436 h 1436"/>
              <a:gd name="T2" fmla="*/ 709 w 1216"/>
              <a:gd name="T3" fmla="*/ 551 h 1436"/>
              <a:gd name="T4" fmla="*/ 0 w 1216"/>
              <a:gd name="T5" fmla="*/ 0 h 14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216" h="1436">
                <a:moveTo>
                  <a:pt x="1094" y="1436"/>
                </a:moveTo>
                <a:cubicBezTo>
                  <a:pt x="1216" y="1114"/>
                  <a:pt x="904" y="770"/>
                  <a:pt x="709" y="551"/>
                </a:cubicBezTo>
                <a:cubicBezTo>
                  <a:pt x="509" y="327"/>
                  <a:pt x="274" y="127"/>
                  <a:pt x="0" y="0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" name="Freeform 21">
            <a:extLst>
              <a:ext uri="{FF2B5EF4-FFF2-40B4-BE49-F238E27FC236}">
                <a16:creationId xmlns:a16="http://schemas.microsoft.com/office/drawing/2014/main" id="{301491B5-56C7-43DC-A3D9-861EECCA05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9235014" y="2872"/>
            <a:ext cx="2951163" cy="2555325"/>
          </a:xfrm>
          <a:custGeom>
            <a:avLst/>
            <a:gdLst>
              <a:gd name="T0" fmla="*/ 620 w 620"/>
              <a:gd name="T1" fmla="*/ 536 h 536"/>
              <a:gd name="T2" fmla="*/ 0 w 620"/>
              <a:gd name="T3" fmla="*/ 0 h 53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620" h="536">
                <a:moveTo>
                  <a:pt x="620" y="536"/>
                </a:moveTo>
                <a:cubicBezTo>
                  <a:pt x="404" y="314"/>
                  <a:pt x="196" y="138"/>
                  <a:pt x="0" y="0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A694C0E-ABEA-3F4C-AF2C-26A82CFC23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842248" y="1481328"/>
            <a:ext cx="2926080" cy="2468880"/>
          </a:xfrm>
        </p:spPr>
        <p:txBody>
          <a:bodyPr numCol="1">
            <a:normAutofit/>
          </a:bodyPr>
          <a:lstStyle/>
          <a:p>
            <a:pPr algn="l"/>
            <a:r>
              <a:rPr lang="de-DE" altLang="de-DE" sz="4000"/>
              <a:t>Biology</a:t>
            </a:r>
          </a:p>
        </p:txBody>
      </p:sp>
      <p:sp>
        <p:nvSpPr>
          <p:cNvPr id="41" name="Freeform 22">
            <a:extLst>
              <a:ext uri="{FF2B5EF4-FFF2-40B4-BE49-F238E27FC236}">
                <a16:creationId xmlns:a16="http://schemas.microsoft.com/office/drawing/2014/main" id="{237E2353-22DF-46E0-A200-FB30F8F394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0020826" y="-1916"/>
            <a:ext cx="2165350" cy="1358265"/>
          </a:xfrm>
          <a:custGeom>
            <a:avLst/>
            <a:gdLst>
              <a:gd name="T0" fmla="*/ 0 w 455"/>
              <a:gd name="T1" fmla="*/ 0 h 285"/>
              <a:gd name="T2" fmla="*/ 455 w 455"/>
              <a:gd name="T3" fmla="*/ 285 h 28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55" h="285">
                <a:moveTo>
                  <a:pt x="0" y="0"/>
                </a:moveTo>
                <a:cubicBezTo>
                  <a:pt x="153" y="85"/>
                  <a:pt x="308" y="180"/>
                  <a:pt x="455" y="285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" name="Freeform 23">
            <a:extLst>
              <a:ext uri="{FF2B5EF4-FFF2-40B4-BE49-F238E27FC236}">
                <a16:creationId xmlns:a16="http://schemas.microsoft.com/office/drawing/2014/main" id="{DD6138DB-057B-45F7-A5F4-E7BFDA20D0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90826" y="-1916"/>
            <a:ext cx="895350" cy="534687"/>
          </a:xfrm>
          <a:custGeom>
            <a:avLst/>
            <a:gdLst>
              <a:gd name="T0" fmla="*/ 0 w 188"/>
              <a:gd name="T1" fmla="*/ 0 h 112"/>
              <a:gd name="T2" fmla="*/ 188 w 188"/>
              <a:gd name="T3" fmla="*/ 112 h 11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88" h="112">
                <a:moveTo>
                  <a:pt x="0" y="0"/>
                </a:moveTo>
                <a:cubicBezTo>
                  <a:pt x="63" y="36"/>
                  <a:pt x="126" y="73"/>
                  <a:pt x="188" y="112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79A54AB1-B64F-4843-BFAB-81CB74E66B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931529">
            <a:off x="752078" y="2218040"/>
            <a:ext cx="4418757" cy="4259609"/>
          </a:xfrm>
          <a:custGeom>
            <a:avLst/>
            <a:gdLst>
              <a:gd name="connsiteX0" fmla="*/ 404107 w 4507111"/>
              <a:gd name="connsiteY0" fmla="*/ 0 h 4344781"/>
              <a:gd name="connsiteX1" fmla="*/ 371857 w 4507111"/>
              <a:gd name="connsiteY1" fmla="*/ 117359 h 4344781"/>
              <a:gd name="connsiteX2" fmla="*/ 307833 w 4507111"/>
              <a:gd name="connsiteY2" fmla="*/ 632970 h 4344781"/>
              <a:gd name="connsiteX3" fmla="*/ 3569418 w 4507111"/>
              <a:gd name="connsiteY3" fmla="*/ 4141149 h 4344781"/>
              <a:gd name="connsiteX4" fmla="*/ 4440861 w 4507111"/>
              <a:gd name="connsiteY4" fmla="*/ 4332480 h 4344781"/>
              <a:gd name="connsiteX5" fmla="*/ 4507111 w 4507111"/>
              <a:gd name="connsiteY5" fmla="*/ 4341752 h 4344781"/>
              <a:gd name="connsiteX6" fmla="*/ 4296045 w 4507111"/>
              <a:gd name="connsiteY6" fmla="*/ 4344781 h 4344781"/>
              <a:gd name="connsiteX7" fmla="*/ 3749565 w 4507111"/>
              <a:gd name="connsiteY7" fmla="*/ 4321853 h 4344781"/>
              <a:gd name="connsiteX8" fmla="*/ 36764 w 4507111"/>
              <a:gd name="connsiteY8" fmla="*/ 1629794 h 4344781"/>
              <a:gd name="connsiteX9" fmla="*/ 300069 w 4507111"/>
              <a:gd name="connsiteY9" fmla="*/ 144750 h 4344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507111" h="4344781">
                <a:moveTo>
                  <a:pt x="404107" y="0"/>
                </a:moveTo>
                <a:lnTo>
                  <a:pt x="371857" y="117359"/>
                </a:lnTo>
                <a:cubicBezTo>
                  <a:pt x="333827" y="278567"/>
                  <a:pt x="311875" y="450459"/>
                  <a:pt x="307833" y="632970"/>
                </a:cubicBezTo>
                <a:cubicBezTo>
                  <a:pt x="264711" y="2579752"/>
                  <a:pt x="2253987" y="3769243"/>
                  <a:pt x="3569418" y="4141149"/>
                </a:cubicBezTo>
                <a:cubicBezTo>
                  <a:pt x="3816061" y="4210881"/>
                  <a:pt x="4114807" y="4279754"/>
                  <a:pt x="4440861" y="4332480"/>
                </a:cubicBezTo>
                <a:lnTo>
                  <a:pt x="4507111" y="4341752"/>
                </a:lnTo>
                <a:lnTo>
                  <a:pt x="4296045" y="4344781"/>
                </a:lnTo>
                <a:cubicBezTo>
                  <a:pt x="4097363" y="4343711"/>
                  <a:pt x="3912623" y="4335104"/>
                  <a:pt x="3749565" y="4321853"/>
                </a:cubicBezTo>
                <a:cubicBezTo>
                  <a:pt x="2445102" y="4215850"/>
                  <a:pt x="356405" y="3466499"/>
                  <a:pt x="36764" y="1629794"/>
                </a:cubicBezTo>
                <a:cubicBezTo>
                  <a:pt x="-63123" y="1055823"/>
                  <a:pt x="45741" y="555869"/>
                  <a:pt x="300069" y="144750"/>
                </a:cubicBezTo>
                <a:close/>
              </a:path>
            </a:pathLst>
          </a:cu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39AC6B03-26D0-DE4A-AC8D-7DFA47B898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29" r="1" b="5890"/>
          <a:stretch/>
        </p:blipFill>
        <p:spPr>
          <a:xfrm>
            <a:off x="921910" y="465243"/>
            <a:ext cx="7761924" cy="5343065"/>
          </a:xfrm>
          <a:custGeom>
            <a:avLst/>
            <a:gdLst>
              <a:gd name="connsiteX0" fmla="*/ 3025687 w 7761924"/>
              <a:gd name="connsiteY0" fmla="*/ 76 h 5343065"/>
              <a:gd name="connsiteX1" fmla="*/ 3372722 w 7761924"/>
              <a:gd name="connsiteY1" fmla="*/ 16088 h 5343065"/>
              <a:gd name="connsiteX2" fmla="*/ 7761924 w 7761924"/>
              <a:gd name="connsiteY2" fmla="*/ 3316816 h 5343065"/>
              <a:gd name="connsiteX3" fmla="*/ 3701109 w 7761924"/>
              <a:gd name="connsiteY3" fmla="*/ 5320611 h 5343065"/>
              <a:gd name="connsiteX4" fmla="*/ 36290 w 7761924"/>
              <a:gd name="connsiteY4" fmla="*/ 2696959 h 5343065"/>
              <a:gd name="connsiteX5" fmla="*/ 3025687 w 7761924"/>
              <a:gd name="connsiteY5" fmla="*/ 76 h 5343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761924" h="5343065">
                <a:moveTo>
                  <a:pt x="3025687" y="76"/>
                </a:moveTo>
                <a:cubicBezTo>
                  <a:pt x="3140786" y="756"/>
                  <a:pt x="3256631" y="6055"/>
                  <a:pt x="3372722" y="16088"/>
                </a:cubicBezTo>
                <a:cubicBezTo>
                  <a:pt x="5230178" y="176616"/>
                  <a:pt x="7761924" y="1424594"/>
                  <a:pt x="7761924" y="3316816"/>
                </a:cubicBezTo>
                <a:cubicBezTo>
                  <a:pt x="7646022" y="5237647"/>
                  <a:pt x="4988715" y="5423921"/>
                  <a:pt x="3701109" y="5320611"/>
                </a:cubicBezTo>
                <a:cubicBezTo>
                  <a:pt x="2413504" y="5217301"/>
                  <a:pt x="351800" y="4486992"/>
                  <a:pt x="36290" y="2696959"/>
                </a:cubicBezTo>
                <a:cubicBezTo>
                  <a:pt x="-259500" y="1018804"/>
                  <a:pt x="1299198" y="-10133"/>
                  <a:pt x="3025687" y="76"/>
                </a:cubicBezTo>
                <a:close/>
              </a:path>
            </a:pathLst>
          </a:custGeom>
        </p:spPr>
      </p:pic>
      <p:sp>
        <p:nvSpPr>
          <p:cNvPr id="6" name="Untertitel 5">
            <a:extLst>
              <a:ext uri="{FF2B5EF4-FFF2-40B4-BE49-F238E27FC236}">
                <a16:creationId xmlns:a16="http://schemas.microsoft.com/office/drawing/2014/main" id="{35AFE3E8-1863-C848-9646-9685176AA47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3562065"/>
      </p:ext>
    </p:extLst>
  </p:cSld>
  <p:clrMapOvr>
    <a:masterClrMapping/>
  </p:clrMapOvr>
  <p:transition spd="med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D6A2D648-A4B4-41BB-B5AC-1C78FFD058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58AB4E5F-4102-214A-8423-F366332D3E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247" b="-1"/>
          <a:stretch/>
        </p:blipFill>
        <p:spPr>
          <a:xfrm>
            <a:off x="4231215" y="10"/>
            <a:ext cx="7960785" cy="6437136"/>
          </a:xfrm>
          <a:custGeom>
            <a:avLst/>
            <a:gdLst>
              <a:gd name="connsiteX0" fmla="*/ 3944493 w 7960785"/>
              <a:gd name="connsiteY0" fmla="*/ 3980202 h 6437146"/>
              <a:gd name="connsiteX1" fmla="*/ 5117486 w 7960785"/>
              <a:gd name="connsiteY1" fmla="*/ 3980944 h 6437146"/>
              <a:gd name="connsiteX2" fmla="*/ 5301098 w 7960785"/>
              <a:gd name="connsiteY2" fmla="*/ 4086251 h 6437146"/>
              <a:gd name="connsiteX3" fmla="*/ 5889509 w 7960785"/>
              <a:gd name="connsiteY3" fmla="*/ 5105408 h 6437146"/>
              <a:gd name="connsiteX4" fmla="*/ 5887630 w 7960785"/>
              <a:gd name="connsiteY4" fmla="*/ 5314873 h 6437146"/>
              <a:gd name="connsiteX5" fmla="*/ 5303047 w 7960785"/>
              <a:gd name="connsiteY5" fmla="*/ 6333287 h 6437146"/>
              <a:gd name="connsiteX6" fmla="*/ 5123215 w 7960785"/>
              <a:gd name="connsiteY6" fmla="*/ 6437113 h 6437146"/>
              <a:gd name="connsiteX7" fmla="*/ 3948952 w 7960785"/>
              <a:gd name="connsiteY7" fmla="*/ 6434170 h 6437146"/>
              <a:gd name="connsiteX8" fmla="*/ 3766612 w 7960785"/>
              <a:gd name="connsiteY8" fmla="*/ 6331063 h 6437146"/>
              <a:gd name="connsiteX9" fmla="*/ 3178202 w 7960785"/>
              <a:gd name="connsiteY9" fmla="*/ 5311907 h 6437146"/>
              <a:gd name="connsiteX10" fmla="*/ 3178808 w 7960785"/>
              <a:gd name="connsiteY10" fmla="*/ 5100241 h 6437146"/>
              <a:gd name="connsiteX11" fmla="*/ 3764660 w 7960785"/>
              <a:gd name="connsiteY11" fmla="*/ 4084028 h 6437146"/>
              <a:gd name="connsiteX12" fmla="*/ 3944493 w 7960785"/>
              <a:gd name="connsiteY12" fmla="*/ 3980202 h 6437146"/>
              <a:gd name="connsiteX13" fmla="*/ 5699720 w 7960785"/>
              <a:gd name="connsiteY13" fmla="*/ 3489582 h 6437146"/>
              <a:gd name="connsiteX14" fmla="*/ 6163751 w 7960785"/>
              <a:gd name="connsiteY14" fmla="*/ 3489876 h 6437146"/>
              <a:gd name="connsiteX15" fmla="*/ 6236387 w 7960785"/>
              <a:gd name="connsiteY15" fmla="*/ 3531535 h 6437146"/>
              <a:gd name="connsiteX16" fmla="*/ 6469160 w 7960785"/>
              <a:gd name="connsiteY16" fmla="*/ 3934709 h 6437146"/>
              <a:gd name="connsiteX17" fmla="*/ 6468416 w 7960785"/>
              <a:gd name="connsiteY17" fmla="*/ 4017573 h 6437146"/>
              <a:gd name="connsiteX18" fmla="*/ 6237158 w 7960785"/>
              <a:gd name="connsiteY18" fmla="*/ 4420453 h 6437146"/>
              <a:gd name="connsiteX19" fmla="*/ 6166018 w 7960785"/>
              <a:gd name="connsiteY19" fmla="*/ 4461526 h 6437146"/>
              <a:gd name="connsiteX20" fmla="*/ 5701483 w 7960785"/>
              <a:gd name="connsiteY20" fmla="*/ 4460362 h 6437146"/>
              <a:gd name="connsiteX21" fmla="*/ 5629350 w 7960785"/>
              <a:gd name="connsiteY21" fmla="*/ 4419573 h 6437146"/>
              <a:gd name="connsiteX22" fmla="*/ 5396578 w 7960785"/>
              <a:gd name="connsiteY22" fmla="*/ 4016399 h 6437146"/>
              <a:gd name="connsiteX23" fmla="*/ 5396817 w 7960785"/>
              <a:gd name="connsiteY23" fmla="*/ 3932665 h 6437146"/>
              <a:gd name="connsiteX24" fmla="*/ 5628579 w 7960785"/>
              <a:gd name="connsiteY24" fmla="*/ 3530655 h 6437146"/>
              <a:gd name="connsiteX25" fmla="*/ 5699720 w 7960785"/>
              <a:gd name="connsiteY25" fmla="*/ 3489582 h 6437146"/>
              <a:gd name="connsiteX26" fmla="*/ 6388346 w 7960785"/>
              <a:gd name="connsiteY26" fmla="*/ 3258305 h 6437146"/>
              <a:gd name="connsiteX27" fmla="*/ 6555837 w 7960785"/>
              <a:gd name="connsiteY27" fmla="*/ 3258411 h 6437146"/>
              <a:gd name="connsiteX28" fmla="*/ 6582055 w 7960785"/>
              <a:gd name="connsiteY28" fmla="*/ 3273448 h 6437146"/>
              <a:gd name="connsiteX29" fmla="*/ 6666073 w 7960785"/>
              <a:gd name="connsiteY29" fmla="*/ 3418972 h 6437146"/>
              <a:gd name="connsiteX30" fmla="*/ 6665805 w 7960785"/>
              <a:gd name="connsiteY30" fmla="*/ 3448882 h 6437146"/>
              <a:gd name="connsiteX31" fmla="*/ 6582333 w 7960785"/>
              <a:gd name="connsiteY31" fmla="*/ 3594300 h 6437146"/>
              <a:gd name="connsiteX32" fmla="*/ 6556655 w 7960785"/>
              <a:gd name="connsiteY32" fmla="*/ 3609125 h 6437146"/>
              <a:gd name="connsiteX33" fmla="*/ 6388983 w 7960785"/>
              <a:gd name="connsiteY33" fmla="*/ 3608705 h 6437146"/>
              <a:gd name="connsiteX34" fmla="*/ 6362947 w 7960785"/>
              <a:gd name="connsiteY34" fmla="*/ 3593982 h 6437146"/>
              <a:gd name="connsiteX35" fmla="*/ 6278928 w 7960785"/>
              <a:gd name="connsiteY35" fmla="*/ 3448458 h 6437146"/>
              <a:gd name="connsiteX36" fmla="*/ 6279015 w 7960785"/>
              <a:gd name="connsiteY36" fmla="*/ 3418234 h 6437146"/>
              <a:gd name="connsiteX37" fmla="*/ 6362668 w 7960785"/>
              <a:gd name="connsiteY37" fmla="*/ 3273130 h 6437146"/>
              <a:gd name="connsiteX38" fmla="*/ 6388346 w 7960785"/>
              <a:gd name="connsiteY38" fmla="*/ 3258305 h 6437146"/>
              <a:gd name="connsiteX39" fmla="*/ 7497241 w 7960785"/>
              <a:gd name="connsiteY39" fmla="*/ 2884843 h 6437146"/>
              <a:gd name="connsiteX40" fmla="*/ 7952468 w 7960785"/>
              <a:gd name="connsiteY40" fmla="*/ 2885131 h 6437146"/>
              <a:gd name="connsiteX41" fmla="*/ 7960785 w 7960785"/>
              <a:gd name="connsiteY41" fmla="*/ 2885136 h 6437146"/>
              <a:gd name="connsiteX42" fmla="*/ 7960785 w 7960785"/>
              <a:gd name="connsiteY42" fmla="*/ 4041812 h 6437146"/>
              <a:gd name="connsiteX43" fmla="*/ 7917389 w 7960785"/>
              <a:gd name="connsiteY43" fmla="*/ 4041703 h 6437146"/>
              <a:gd name="connsiteX44" fmla="*/ 7499342 w 7960785"/>
              <a:gd name="connsiteY44" fmla="*/ 4040655 h 6437146"/>
              <a:gd name="connsiteX45" fmla="*/ 7413460 w 7960785"/>
              <a:gd name="connsiteY45" fmla="*/ 3992093 h 6437146"/>
              <a:gd name="connsiteX46" fmla="*/ 7136320 w 7960785"/>
              <a:gd name="connsiteY46" fmla="*/ 3512072 h 6437146"/>
              <a:gd name="connsiteX47" fmla="*/ 7136605 w 7960785"/>
              <a:gd name="connsiteY47" fmla="*/ 3412378 h 6437146"/>
              <a:gd name="connsiteX48" fmla="*/ 7412541 w 7960785"/>
              <a:gd name="connsiteY48" fmla="*/ 2933744 h 6437146"/>
              <a:gd name="connsiteX49" fmla="*/ 7497241 w 7960785"/>
              <a:gd name="connsiteY49" fmla="*/ 2884843 h 6437146"/>
              <a:gd name="connsiteX50" fmla="*/ 6393234 w 7960785"/>
              <a:gd name="connsiteY50" fmla="*/ 2508974 h 6437146"/>
              <a:gd name="connsiteX51" fmla="*/ 6710430 w 7960785"/>
              <a:gd name="connsiteY51" fmla="*/ 2509175 h 6437146"/>
              <a:gd name="connsiteX52" fmla="*/ 6760082 w 7960785"/>
              <a:gd name="connsiteY52" fmla="*/ 2537652 h 6437146"/>
              <a:gd name="connsiteX53" fmla="*/ 6919197 w 7960785"/>
              <a:gd name="connsiteY53" fmla="*/ 2813248 h 6437146"/>
              <a:gd name="connsiteX54" fmla="*/ 6918689 w 7960785"/>
              <a:gd name="connsiteY54" fmla="*/ 2869891 h 6437146"/>
              <a:gd name="connsiteX55" fmla="*/ 6760609 w 7960785"/>
              <a:gd name="connsiteY55" fmla="*/ 3145286 h 6437146"/>
              <a:gd name="connsiteX56" fmla="*/ 6711979 w 7960785"/>
              <a:gd name="connsiteY56" fmla="*/ 3173363 h 6437146"/>
              <a:gd name="connsiteX57" fmla="*/ 6394440 w 7960785"/>
              <a:gd name="connsiteY57" fmla="*/ 3172566 h 6437146"/>
              <a:gd name="connsiteX58" fmla="*/ 6345132 w 7960785"/>
              <a:gd name="connsiteY58" fmla="*/ 3144685 h 6437146"/>
              <a:gd name="connsiteX59" fmla="*/ 6186016 w 7960785"/>
              <a:gd name="connsiteY59" fmla="*/ 2869088 h 6437146"/>
              <a:gd name="connsiteX60" fmla="*/ 6186180 w 7960785"/>
              <a:gd name="connsiteY60" fmla="*/ 2811850 h 6437146"/>
              <a:gd name="connsiteX61" fmla="*/ 6344604 w 7960785"/>
              <a:gd name="connsiteY61" fmla="*/ 2537051 h 6437146"/>
              <a:gd name="connsiteX62" fmla="*/ 6393234 w 7960785"/>
              <a:gd name="connsiteY62" fmla="*/ 2508974 h 6437146"/>
              <a:gd name="connsiteX63" fmla="*/ 7097611 w 7960785"/>
              <a:gd name="connsiteY63" fmla="*/ 923368 h 6437146"/>
              <a:gd name="connsiteX64" fmla="*/ 7832241 w 7960785"/>
              <a:gd name="connsiteY64" fmla="*/ 923833 h 6437146"/>
              <a:gd name="connsiteX65" fmla="*/ 7960785 w 7960785"/>
              <a:gd name="connsiteY65" fmla="*/ 923914 h 6437146"/>
              <a:gd name="connsiteX66" fmla="*/ 7960785 w 7960785"/>
              <a:gd name="connsiteY66" fmla="*/ 2790737 h 6437146"/>
              <a:gd name="connsiteX67" fmla="*/ 7946469 w 7960785"/>
              <a:gd name="connsiteY67" fmla="*/ 2790701 h 6437146"/>
              <a:gd name="connsiteX68" fmla="*/ 7101000 w 7960785"/>
              <a:gd name="connsiteY68" fmla="*/ 2788581 h 6437146"/>
              <a:gd name="connsiteX69" fmla="*/ 6962407 w 7960785"/>
              <a:gd name="connsiteY69" fmla="*/ 2710212 h 6437146"/>
              <a:gd name="connsiteX70" fmla="*/ 6515168 w 7960785"/>
              <a:gd name="connsiteY70" fmla="*/ 1935570 h 6437146"/>
              <a:gd name="connsiteX71" fmla="*/ 6515628 w 7960785"/>
              <a:gd name="connsiteY71" fmla="*/ 1774688 h 6437146"/>
              <a:gd name="connsiteX72" fmla="*/ 6960925 w 7960785"/>
              <a:gd name="connsiteY72" fmla="*/ 1002284 h 6437146"/>
              <a:gd name="connsiteX73" fmla="*/ 7097611 w 7960785"/>
              <a:gd name="connsiteY73" fmla="*/ 923368 h 6437146"/>
              <a:gd name="connsiteX74" fmla="*/ 6548358 w 7960785"/>
              <a:gd name="connsiteY74" fmla="*/ 0 h 6437146"/>
              <a:gd name="connsiteX75" fmla="*/ 7960785 w 7960785"/>
              <a:gd name="connsiteY75" fmla="*/ 0 h 6437146"/>
              <a:gd name="connsiteX76" fmla="*/ 7960785 w 7960785"/>
              <a:gd name="connsiteY76" fmla="*/ 842644 h 6437146"/>
              <a:gd name="connsiteX77" fmla="*/ 7666488 w 7960785"/>
              <a:gd name="connsiteY77" fmla="*/ 841906 h 6437146"/>
              <a:gd name="connsiteX78" fmla="*/ 7338457 w 7960785"/>
              <a:gd name="connsiteY78" fmla="*/ 841084 h 6437146"/>
              <a:gd name="connsiteX79" fmla="*/ 6886366 w 7960785"/>
              <a:gd name="connsiteY79" fmla="*/ 585445 h 6437146"/>
              <a:gd name="connsiteX80" fmla="*/ 6580991 w 7960785"/>
              <a:gd name="connsiteY80" fmla="*/ 56520 h 6437146"/>
              <a:gd name="connsiteX81" fmla="*/ 405083 w 7960785"/>
              <a:gd name="connsiteY81" fmla="*/ 0 h 6437146"/>
              <a:gd name="connsiteX82" fmla="*/ 6450872 w 7960785"/>
              <a:gd name="connsiteY82" fmla="*/ 0 h 6437146"/>
              <a:gd name="connsiteX83" fmla="*/ 6535542 w 7960785"/>
              <a:gd name="connsiteY83" fmla="*/ 146650 h 6437146"/>
              <a:gd name="connsiteX84" fmla="*/ 6792344 w 7960785"/>
              <a:gd name="connsiteY84" fmla="*/ 591444 h 6437146"/>
              <a:gd name="connsiteX85" fmla="*/ 6787688 w 7960785"/>
              <a:gd name="connsiteY85" fmla="*/ 1110786 h 6437146"/>
              <a:gd name="connsiteX86" fmla="*/ 5338288 w 7960785"/>
              <a:gd name="connsiteY86" fmla="*/ 3635817 h 6437146"/>
              <a:gd name="connsiteX87" fmla="*/ 4892415 w 7960785"/>
              <a:gd name="connsiteY87" fmla="*/ 3893242 h 6437146"/>
              <a:gd name="connsiteX88" fmla="*/ 1980974 w 7960785"/>
              <a:gd name="connsiteY88" fmla="*/ 3885943 h 6437146"/>
              <a:gd name="connsiteX89" fmla="*/ 1528883 w 7960785"/>
              <a:gd name="connsiteY89" fmla="*/ 3630305 h 6437146"/>
              <a:gd name="connsiteX90" fmla="*/ 69993 w 7960785"/>
              <a:gd name="connsiteY90" fmla="*/ 1103432 h 6437146"/>
              <a:gd name="connsiteX91" fmla="*/ 71498 w 7960785"/>
              <a:gd name="connsiteY91" fmla="*/ 578633 h 6437146"/>
              <a:gd name="connsiteX92" fmla="*/ 375546 w 7960785"/>
              <a:gd name="connsiteY92" fmla="*/ 51235 h 6437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7960785" h="6437146">
                <a:moveTo>
                  <a:pt x="3944493" y="3980202"/>
                </a:moveTo>
                <a:cubicBezTo>
                  <a:pt x="3944493" y="3980202"/>
                  <a:pt x="3944493" y="3980202"/>
                  <a:pt x="5117486" y="3980944"/>
                </a:cubicBezTo>
                <a:cubicBezTo>
                  <a:pt x="5193569" y="3981041"/>
                  <a:pt x="5262972" y="4020215"/>
                  <a:pt x="5301098" y="4086251"/>
                </a:cubicBezTo>
                <a:cubicBezTo>
                  <a:pt x="5301098" y="4086251"/>
                  <a:pt x="5301098" y="4086251"/>
                  <a:pt x="5889509" y="5105408"/>
                </a:cubicBezTo>
                <a:cubicBezTo>
                  <a:pt x="5926364" y="5169243"/>
                  <a:pt x="5926858" y="5251135"/>
                  <a:pt x="5887630" y="5314873"/>
                </a:cubicBezTo>
                <a:cubicBezTo>
                  <a:pt x="5887630" y="5314873"/>
                  <a:pt x="5887630" y="5314873"/>
                  <a:pt x="5303047" y="6333287"/>
                </a:cubicBezTo>
                <a:cubicBezTo>
                  <a:pt x="5267284" y="6397959"/>
                  <a:pt x="5197106" y="6438477"/>
                  <a:pt x="5123215" y="6437113"/>
                </a:cubicBezTo>
                <a:cubicBezTo>
                  <a:pt x="5123215" y="6437113"/>
                  <a:pt x="5123215" y="6437113"/>
                  <a:pt x="3948952" y="6434170"/>
                </a:cubicBezTo>
                <a:cubicBezTo>
                  <a:pt x="3874139" y="6436273"/>
                  <a:pt x="3803467" y="6394898"/>
                  <a:pt x="3766612" y="6331063"/>
                </a:cubicBezTo>
                <a:cubicBezTo>
                  <a:pt x="3766612" y="6331063"/>
                  <a:pt x="3766612" y="6331063"/>
                  <a:pt x="3178202" y="5311907"/>
                </a:cubicBezTo>
                <a:cubicBezTo>
                  <a:pt x="3140076" y="5245870"/>
                  <a:pt x="3140850" y="5166180"/>
                  <a:pt x="3178808" y="5100241"/>
                </a:cubicBezTo>
                <a:cubicBezTo>
                  <a:pt x="3178808" y="5100241"/>
                  <a:pt x="3178808" y="5100241"/>
                  <a:pt x="3764660" y="4084028"/>
                </a:cubicBezTo>
                <a:cubicBezTo>
                  <a:pt x="3800424" y="4019355"/>
                  <a:pt x="3870604" y="3978838"/>
                  <a:pt x="3944493" y="3980202"/>
                </a:cubicBezTo>
                <a:close/>
                <a:moveTo>
                  <a:pt x="5699720" y="3489582"/>
                </a:moveTo>
                <a:cubicBezTo>
                  <a:pt x="5699720" y="3489582"/>
                  <a:pt x="5699720" y="3489582"/>
                  <a:pt x="6163751" y="3489876"/>
                </a:cubicBezTo>
                <a:cubicBezTo>
                  <a:pt x="6193849" y="3489915"/>
                  <a:pt x="6221305" y="3505412"/>
                  <a:pt x="6236387" y="3531535"/>
                </a:cubicBezTo>
                <a:cubicBezTo>
                  <a:pt x="6236387" y="3531535"/>
                  <a:pt x="6236387" y="3531535"/>
                  <a:pt x="6469160" y="3934709"/>
                </a:cubicBezTo>
                <a:cubicBezTo>
                  <a:pt x="6483740" y="3959962"/>
                  <a:pt x="6483935" y="3992359"/>
                  <a:pt x="6468416" y="4017573"/>
                </a:cubicBezTo>
                <a:cubicBezTo>
                  <a:pt x="6468416" y="4017573"/>
                  <a:pt x="6468416" y="4017573"/>
                  <a:pt x="6237158" y="4420453"/>
                </a:cubicBezTo>
                <a:cubicBezTo>
                  <a:pt x="6223010" y="4446037"/>
                  <a:pt x="6195248" y="4462066"/>
                  <a:pt x="6166018" y="4461526"/>
                </a:cubicBezTo>
                <a:cubicBezTo>
                  <a:pt x="6166018" y="4461526"/>
                  <a:pt x="6166018" y="4461526"/>
                  <a:pt x="5701483" y="4460362"/>
                </a:cubicBezTo>
                <a:cubicBezTo>
                  <a:pt x="5671888" y="4461195"/>
                  <a:pt x="5643930" y="4444826"/>
                  <a:pt x="5629350" y="4419573"/>
                </a:cubicBezTo>
                <a:cubicBezTo>
                  <a:pt x="5629350" y="4419573"/>
                  <a:pt x="5629350" y="4419573"/>
                  <a:pt x="5396578" y="4016399"/>
                </a:cubicBezTo>
                <a:cubicBezTo>
                  <a:pt x="5381495" y="3990276"/>
                  <a:pt x="5381802" y="3958751"/>
                  <a:pt x="5396817" y="3932665"/>
                </a:cubicBezTo>
                <a:cubicBezTo>
                  <a:pt x="5396817" y="3932665"/>
                  <a:pt x="5396817" y="3932665"/>
                  <a:pt x="5628579" y="3530655"/>
                </a:cubicBezTo>
                <a:cubicBezTo>
                  <a:pt x="5642727" y="3505071"/>
                  <a:pt x="5670489" y="3489043"/>
                  <a:pt x="5699720" y="3489582"/>
                </a:cubicBezTo>
                <a:close/>
                <a:moveTo>
                  <a:pt x="6388346" y="3258305"/>
                </a:moveTo>
                <a:cubicBezTo>
                  <a:pt x="6388346" y="3258305"/>
                  <a:pt x="6388346" y="3258305"/>
                  <a:pt x="6555837" y="3258411"/>
                </a:cubicBezTo>
                <a:cubicBezTo>
                  <a:pt x="6566700" y="3258425"/>
                  <a:pt x="6576611" y="3264018"/>
                  <a:pt x="6582055" y="3273448"/>
                </a:cubicBezTo>
                <a:cubicBezTo>
                  <a:pt x="6582055" y="3273448"/>
                  <a:pt x="6582055" y="3273448"/>
                  <a:pt x="6666073" y="3418972"/>
                </a:cubicBezTo>
                <a:cubicBezTo>
                  <a:pt x="6671336" y="3428087"/>
                  <a:pt x="6671406" y="3439780"/>
                  <a:pt x="6665805" y="3448882"/>
                </a:cubicBezTo>
                <a:cubicBezTo>
                  <a:pt x="6665805" y="3448882"/>
                  <a:pt x="6665805" y="3448882"/>
                  <a:pt x="6582333" y="3594300"/>
                </a:cubicBezTo>
                <a:cubicBezTo>
                  <a:pt x="6577226" y="3603534"/>
                  <a:pt x="6567205" y="3609320"/>
                  <a:pt x="6556655" y="3609125"/>
                </a:cubicBezTo>
                <a:cubicBezTo>
                  <a:pt x="6556655" y="3609125"/>
                  <a:pt x="6556655" y="3609125"/>
                  <a:pt x="6388983" y="3608705"/>
                </a:cubicBezTo>
                <a:cubicBezTo>
                  <a:pt x="6378300" y="3609004"/>
                  <a:pt x="6368209" y="3603097"/>
                  <a:pt x="6362947" y="3593982"/>
                </a:cubicBezTo>
                <a:cubicBezTo>
                  <a:pt x="6362947" y="3593982"/>
                  <a:pt x="6362947" y="3593982"/>
                  <a:pt x="6278928" y="3448458"/>
                </a:cubicBezTo>
                <a:cubicBezTo>
                  <a:pt x="6273484" y="3439028"/>
                  <a:pt x="6273595" y="3427649"/>
                  <a:pt x="6279015" y="3418234"/>
                </a:cubicBezTo>
                <a:cubicBezTo>
                  <a:pt x="6279015" y="3418234"/>
                  <a:pt x="6279015" y="3418234"/>
                  <a:pt x="6362668" y="3273130"/>
                </a:cubicBezTo>
                <a:cubicBezTo>
                  <a:pt x="6367774" y="3263896"/>
                  <a:pt x="6377796" y="3258110"/>
                  <a:pt x="6388346" y="3258305"/>
                </a:cubicBezTo>
                <a:close/>
                <a:moveTo>
                  <a:pt x="7497241" y="2884843"/>
                </a:moveTo>
                <a:cubicBezTo>
                  <a:pt x="7497241" y="2884843"/>
                  <a:pt x="7497241" y="2884843"/>
                  <a:pt x="7952468" y="2885131"/>
                </a:cubicBezTo>
                <a:lnTo>
                  <a:pt x="7960785" y="2885136"/>
                </a:lnTo>
                <a:lnTo>
                  <a:pt x="7960785" y="4041812"/>
                </a:lnTo>
                <a:lnTo>
                  <a:pt x="7917389" y="4041703"/>
                </a:lnTo>
                <a:cubicBezTo>
                  <a:pt x="7836372" y="4041500"/>
                  <a:pt x="7706745" y="4041175"/>
                  <a:pt x="7499342" y="4040655"/>
                </a:cubicBezTo>
                <a:cubicBezTo>
                  <a:pt x="7464105" y="4041646"/>
                  <a:pt x="7430818" y="4022159"/>
                  <a:pt x="7413460" y="3992093"/>
                </a:cubicBezTo>
                <a:cubicBezTo>
                  <a:pt x="7413460" y="3992093"/>
                  <a:pt x="7413460" y="3992093"/>
                  <a:pt x="7136320" y="3512072"/>
                </a:cubicBezTo>
                <a:cubicBezTo>
                  <a:pt x="7118363" y="3480970"/>
                  <a:pt x="7118728" y="3443435"/>
                  <a:pt x="7136605" y="3412378"/>
                </a:cubicBezTo>
                <a:cubicBezTo>
                  <a:pt x="7136605" y="3412378"/>
                  <a:pt x="7136605" y="3412378"/>
                  <a:pt x="7412541" y="2933744"/>
                </a:cubicBezTo>
                <a:cubicBezTo>
                  <a:pt x="7429386" y="2903284"/>
                  <a:pt x="7462440" y="2884200"/>
                  <a:pt x="7497241" y="2884843"/>
                </a:cubicBezTo>
                <a:close/>
                <a:moveTo>
                  <a:pt x="6393234" y="2508974"/>
                </a:moveTo>
                <a:cubicBezTo>
                  <a:pt x="6393234" y="2508974"/>
                  <a:pt x="6393234" y="2508974"/>
                  <a:pt x="6710430" y="2509175"/>
                </a:cubicBezTo>
                <a:cubicBezTo>
                  <a:pt x="6731004" y="2509201"/>
                  <a:pt x="6749772" y="2519794"/>
                  <a:pt x="6760082" y="2537652"/>
                </a:cubicBezTo>
                <a:cubicBezTo>
                  <a:pt x="6760082" y="2537652"/>
                  <a:pt x="6760082" y="2537652"/>
                  <a:pt x="6919197" y="2813248"/>
                </a:cubicBezTo>
                <a:cubicBezTo>
                  <a:pt x="6929164" y="2830511"/>
                  <a:pt x="6929297" y="2852655"/>
                  <a:pt x="6918689" y="2869891"/>
                </a:cubicBezTo>
                <a:cubicBezTo>
                  <a:pt x="6918689" y="2869891"/>
                  <a:pt x="6918689" y="2869891"/>
                  <a:pt x="6760609" y="3145286"/>
                </a:cubicBezTo>
                <a:cubicBezTo>
                  <a:pt x="6750938" y="3162775"/>
                  <a:pt x="6731960" y="3173731"/>
                  <a:pt x="6711979" y="3173363"/>
                </a:cubicBezTo>
                <a:cubicBezTo>
                  <a:pt x="6711979" y="3173363"/>
                  <a:pt x="6711979" y="3173363"/>
                  <a:pt x="6394440" y="3172566"/>
                </a:cubicBezTo>
                <a:cubicBezTo>
                  <a:pt x="6374209" y="3173135"/>
                  <a:pt x="6355098" y="3161947"/>
                  <a:pt x="6345132" y="3144685"/>
                </a:cubicBezTo>
                <a:cubicBezTo>
                  <a:pt x="6345132" y="3144685"/>
                  <a:pt x="6345132" y="3144685"/>
                  <a:pt x="6186016" y="2869088"/>
                </a:cubicBezTo>
                <a:cubicBezTo>
                  <a:pt x="6175706" y="2851231"/>
                  <a:pt x="6175916" y="2829681"/>
                  <a:pt x="6186180" y="2811850"/>
                </a:cubicBezTo>
                <a:cubicBezTo>
                  <a:pt x="6186180" y="2811850"/>
                  <a:pt x="6186180" y="2811850"/>
                  <a:pt x="6344604" y="2537051"/>
                </a:cubicBezTo>
                <a:cubicBezTo>
                  <a:pt x="6354275" y="2519562"/>
                  <a:pt x="6373253" y="2508605"/>
                  <a:pt x="6393234" y="2508974"/>
                </a:cubicBezTo>
                <a:close/>
                <a:moveTo>
                  <a:pt x="7097611" y="923368"/>
                </a:moveTo>
                <a:cubicBezTo>
                  <a:pt x="7097611" y="923368"/>
                  <a:pt x="7097611" y="923368"/>
                  <a:pt x="7832241" y="923833"/>
                </a:cubicBezTo>
                <a:lnTo>
                  <a:pt x="7960785" y="923914"/>
                </a:lnTo>
                <a:lnTo>
                  <a:pt x="7960785" y="2790737"/>
                </a:lnTo>
                <a:lnTo>
                  <a:pt x="7946469" y="2790701"/>
                </a:lnTo>
                <a:cubicBezTo>
                  <a:pt x="7868023" y="2790505"/>
                  <a:pt x="7658835" y="2789980"/>
                  <a:pt x="7101000" y="2788581"/>
                </a:cubicBezTo>
                <a:cubicBezTo>
                  <a:pt x="7044137" y="2790179"/>
                  <a:pt x="6990420" y="2758731"/>
                  <a:pt x="6962407" y="2710212"/>
                </a:cubicBezTo>
                <a:cubicBezTo>
                  <a:pt x="6962407" y="2710212"/>
                  <a:pt x="6962407" y="2710212"/>
                  <a:pt x="6515168" y="1935570"/>
                </a:cubicBezTo>
                <a:cubicBezTo>
                  <a:pt x="6486189" y="1885378"/>
                  <a:pt x="6486779" y="1824806"/>
                  <a:pt x="6515628" y="1774688"/>
                </a:cubicBezTo>
                <a:cubicBezTo>
                  <a:pt x="6515628" y="1774688"/>
                  <a:pt x="6515628" y="1774688"/>
                  <a:pt x="6960925" y="1002284"/>
                </a:cubicBezTo>
                <a:cubicBezTo>
                  <a:pt x="6988108" y="953127"/>
                  <a:pt x="7041448" y="922332"/>
                  <a:pt x="7097611" y="923368"/>
                </a:cubicBezTo>
                <a:close/>
                <a:moveTo>
                  <a:pt x="6548358" y="0"/>
                </a:moveTo>
                <a:lnTo>
                  <a:pt x="7960785" y="0"/>
                </a:lnTo>
                <a:lnTo>
                  <a:pt x="7960785" y="842644"/>
                </a:lnTo>
                <a:lnTo>
                  <a:pt x="7666488" y="841906"/>
                </a:lnTo>
                <a:cubicBezTo>
                  <a:pt x="7561471" y="841643"/>
                  <a:pt x="7452185" y="841369"/>
                  <a:pt x="7338457" y="841084"/>
                </a:cubicBezTo>
                <a:cubicBezTo>
                  <a:pt x="7152970" y="846300"/>
                  <a:pt x="6977743" y="743716"/>
                  <a:pt x="6886366" y="585445"/>
                </a:cubicBezTo>
                <a:cubicBezTo>
                  <a:pt x="6886366" y="585445"/>
                  <a:pt x="6886366" y="585445"/>
                  <a:pt x="6580991" y="56520"/>
                </a:cubicBezTo>
                <a:close/>
                <a:moveTo>
                  <a:pt x="405083" y="0"/>
                </a:moveTo>
                <a:lnTo>
                  <a:pt x="6450872" y="0"/>
                </a:lnTo>
                <a:lnTo>
                  <a:pt x="6535542" y="146650"/>
                </a:lnTo>
                <a:cubicBezTo>
                  <a:pt x="6615681" y="285455"/>
                  <a:pt x="6701163" y="433514"/>
                  <a:pt x="6792344" y="591444"/>
                </a:cubicBezTo>
                <a:cubicBezTo>
                  <a:pt x="6883721" y="749715"/>
                  <a:pt x="6884949" y="952757"/>
                  <a:pt x="6787688" y="1110786"/>
                </a:cubicBezTo>
                <a:cubicBezTo>
                  <a:pt x="6787688" y="1110786"/>
                  <a:pt x="6787688" y="1110786"/>
                  <a:pt x="5338288" y="3635817"/>
                </a:cubicBezTo>
                <a:cubicBezTo>
                  <a:pt x="5249615" y="3796165"/>
                  <a:pt x="5075616" y="3896623"/>
                  <a:pt x="4892415" y="3893242"/>
                </a:cubicBezTo>
                <a:cubicBezTo>
                  <a:pt x="4892415" y="3893242"/>
                  <a:pt x="4892415" y="3893242"/>
                  <a:pt x="1980974" y="3885943"/>
                </a:cubicBezTo>
                <a:cubicBezTo>
                  <a:pt x="1795486" y="3891159"/>
                  <a:pt x="1620261" y="3788575"/>
                  <a:pt x="1528883" y="3630305"/>
                </a:cubicBezTo>
                <a:cubicBezTo>
                  <a:pt x="1528883" y="3630305"/>
                  <a:pt x="1528883" y="3630305"/>
                  <a:pt x="69993" y="1103432"/>
                </a:cubicBezTo>
                <a:cubicBezTo>
                  <a:pt x="-24536" y="939704"/>
                  <a:pt x="-22612" y="742120"/>
                  <a:pt x="71498" y="578633"/>
                </a:cubicBezTo>
                <a:cubicBezTo>
                  <a:pt x="71498" y="578633"/>
                  <a:pt x="71498" y="578633"/>
                  <a:pt x="375546" y="51235"/>
                </a:cubicBezTo>
                <a:close/>
              </a:path>
            </a:pathLst>
          </a:cu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02347F04-E6E4-E747-85CE-6DF6C3D058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0452" y="4333460"/>
            <a:ext cx="5972842" cy="1701579"/>
          </a:xfrm>
        </p:spPr>
        <p:txBody>
          <a:bodyPr numCol="1" anchor="ctr">
            <a:normAutofit/>
          </a:bodyPr>
          <a:lstStyle/>
          <a:p>
            <a:r>
              <a:rPr lang="de-DE" altLang="de-DE" sz="5400"/>
              <a:t>Biology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DC3BA14-AA26-AC41-BA33-0B1D3AD347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0450" y="923691"/>
            <a:ext cx="3058623" cy="3215357"/>
          </a:xfrm>
        </p:spPr>
        <p:txBody>
          <a:bodyPr numCol="1" anchor="b">
            <a:normAutofit/>
          </a:bodyPr>
          <a:lstStyle/>
          <a:p>
            <a:r>
              <a:rPr lang="de-DE" altLang="de-DE" sz="2000"/>
              <a:t>Special rooms</a:t>
            </a:r>
          </a:p>
          <a:p>
            <a:r>
              <a:rPr lang="de-DE" altLang="de-DE" sz="2000"/>
              <a:t>Many special materials for this class</a:t>
            </a:r>
          </a:p>
          <a:p>
            <a:r>
              <a:rPr lang="de-DE" altLang="de-DE" sz="2000"/>
              <a:t>The walls of the corridors are painted </a:t>
            </a:r>
          </a:p>
          <a:p>
            <a:endParaRPr lang="de-DE" altLang="de-DE" sz="2000"/>
          </a:p>
        </p:txBody>
      </p:sp>
    </p:spTree>
    <p:extLst>
      <p:ext uri="{BB962C8B-B14F-4D97-AF65-F5344CB8AC3E}">
        <p14:creationId xmlns:p14="http://schemas.microsoft.com/office/powerpoint/2010/main" val="3085543593"/>
      </p:ext>
    </p:extLst>
  </p:cSld>
  <p:clrMapOvr>
    <a:masterClrMapping/>
  </p:clrMapOvr>
  <p:transition spd="med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8D9D2A3E-F85A-7A46-A0CB-9DCC530251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6426" r="-3" b="1903"/>
          <a:stretch/>
        </p:blipFill>
        <p:spPr>
          <a:xfrm>
            <a:off x="321731" y="321731"/>
            <a:ext cx="5728548" cy="3079194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FBAAE56D-1F47-AA4A-869C-C27ABB2FEFB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888" r="-3" b="4441"/>
          <a:stretch/>
        </p:blipFill>
        <p:spPr>
          <a:xfrm>
            <a:off x="6141719" y="321731"/>
            <a:ext cx="5728547" cy="3079194"/>
          </a:xfrm>
          <a:prstGeom prst="rect">
            <a:avLst/>
          </a:prstGeom>
        </p:spPr>
      </p:pic>
      <p:pic>
        <p:nvPicPr>
          <p:cNvPr id="13" name="Grafik 12" descr="Ein Bild, das Aquarium, Gefäß, Alge, Essen enthält.  Automatisch generierte Beschreibung">
            <a:extLst>
              <a:ext uri="{FF2B5EF4-FFF2-40B4-BE49-F238E27FC236}">
                <a16:creationId xmlns:a16="http://schemas.microsoft.com/office/drawing/2014/main" id="{3F10C915-FD50-044B-9C7D-57A4AD07DEF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-3" b="29076"/>
          <a:stretch/>
        </p:blipFill>
        <p:spPr>
          <a:xfrm>
            <a:off x="321730" y="3489159"/>
            <a:ext cx="5728548" cy="3047107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EFAEFF58-4081-2F49-93B2-055EFFDF31D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3823" r="-3" b="15253"/>
          <a:stretch/>
        </p:blipFill>
        <p:spPr>
          <a:xfrm>
            <a:off x="6141718" y="3489159"/>
            <a:ext cx="5728547" cy="3047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769437"/>
      </p:ext>
    </p:extLst>
  </p:cSld>
  <p:clrMapOvr>
    <a:masterClrMapping/>
  </p:clrMapOvr>
  <p:transition spd="med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6F40FBDA-CEB1-40F0-9AB9-BD9C402D70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1" rtlCol="0" anchor="ctr"/>
          <a:lstStyle/>
          <a:p>
            <a:pPr algn="ctr"/>
            <a:endParaRPr lang="en-US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FAA18865-6809-4940-A736-3E4A84BA0E0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5000"/>
          </a:blip>
          <a:srcRect t="6215" b="18785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0344D4FE-ABEF-4230-9E4E-AD5782FC7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noFill/>
          <a:ln w="9525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>
            <a:softEdge rad="0"/>
          </a:effectLst>
        </p:spPr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D0ED850-3849-2348-BAD8-0E217DF166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69532" y="1695576"/>
            <a:ext cx="8652938" cy="2857191"/>
          </a:xfrm>
        </p:spPr>
        <p:txBody>
          <a:bodyPr numCol="1" anchor="ctr">
            <a:normAutofit/>
          </a:bodyPr>
          <a:lstStyle/>
          <a:p>
            <a:r>
              <a:rPr lang="de-DE" altLang="de-DE" sz="8000" dirty="0"/>
              <a:t>Art </a:t>
            </a:r>
            <a:r>
              <a:rPr lang="de-DE" altLang="de-DE" sz="8000" dirty="0" err="1"/>
              <a:t>rooms</a:t>
            </a:r>
            <a:r>
              <a:rPr lang="de-DE" altLang="de-DE" sz="8000" dirty="0"/>
              <a:t> 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7E1CEC19-DED8-4A40-B1B3-32650822B3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69532" y="4623127"/>
            <a:ext cx="8655200" cy="457201"/>
          </a:xfrm>
        </p:spPr>
        <p:txBody>
          <a:bodyPr numCol="1">
            <a:normAutofit/>
          </a:bodyPr>
          <a:lstStyle/>
          <a:p>
            <a:r>
              <a:rPr lang="de-DE" altLang="de-DE"/>
              <a:t>Frida &amp; Juan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325F979-D3F9-4926-81B7-7ACCB31A50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9525" cap="sq" cmpd="sng" algn="ctr">
            <a:solidFill>
              <a:schemeClr val="tx1">
                <a:lumMod val="75000"/>
                <a:lumOff val="25000"/>
                <a:alpha val="80000"/>
              </a:schemeClr>
            </a:solidFill>
            <a:prstDash val="solid"/>
            <a:miter lim="800000"/>
          </a:ln>
          <a:effectLst/>
        </p:spPr>
      </p:sp>
    </p:spTree>
    <p:extLst>
      <p:ext uri="{BB962C8B-B14F-4D97-AF65-F5344CB8AC3E}">
        <p14:creationId xmlns:p14="http://schemas.microsoft.com/office/powerpoint/2010/main" val="21043628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634A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1" rtlCol="0" anchor="ctr"/>
          <a:lstStyle/>
          <a:p>
            <a:pPr marL="0" marR="0" lv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758D623-B541-D64E-A025-7E00DEAAEB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767072"/>
            <a:ext cx="6594189" cy="1625210"/>
          </a:xfrm>
        </p:spPr>
        <p:txBody>
          <a:bodyPr numCol="1">
            <a:normAutofit/>
          </a:bodyPr>
          <a:lstStyle/>
          <a:p>
            <a:pPr algn="ctr"/>
            <a:r>
              <a:rPr lang="de-DE" altLang="de-DE" dirty="0">
                <a:solidFill>
                  <a:srgbClr val="FFFFFF"/>
                </a:solidFill>
              </a:rPr>
              <a:t>Art </a:t>
            </a:r>
            <a:r>
              <a:rPr lang="de-DE" altLang="de-DE" dirty="0" err="1">
                <a:solidFill>
                  <a:srgbClr val="FFFFFF"/>
                </a:solidFill>
              </a:rPr>
              <a:t>rooms</a:t>
            </a:r>
            <a:endParaRPr lang="de-DE" altLang="de-DE" dirty="0">
              <a:solidFill>
                <a:srgbClr val="FFFFFF"/>
              </a:solidFill>
            </a:endParaRPr>
          </a:p>
        </p:txBody>
      </p:sp>
      <p:pic>
        <p:nvPicPr>
          <p:cNvPr id="5" name="Grafik 4" descr="Ein Bild, das drinnen, Boden, Decke, Wand enthält.  Automatisch generierte Beschreibung">
            <a:extLst>
              <a:ext uri="{FF2B5EF4-FFF2-40B4-BE49-F238E27FC236}">
                <a16:creationId xmlns:a16="http://schemas.microsoft.com/office/drawing/2014/main" id="{1BAC8123-4256-3141-97B6-4A9974AD11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410" r="1" b="1"/>
          <a:stretch/>
        </p:blipFill>
        <p:spPr>
          <a:xfrm>
            <a:off x="327547" y="321733"/>
            <a:ext cx="7058306" cy="410739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1" rtlCol="0" anchor="ctr"/>
          <a:lstStyle/>
          <a:p>
            <a:pPr marL="0" marR="0" lv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3FA9C78-A9AD-5649-8C93-F3DE308BEE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9319" y="917725"/>
            <a:ext cx="3424739" cy="4852362"/>
          </a:xfrm>
        </p:spPr>
        <p:txBody>
          <a:bodyPr numCol="1" anchor="ctr">
            <a:normAutofit/>
          </a:bodyPr>
          <a:lstStyle/>
          <a:p>
            <a:r>
              <a:rPr lang="de-DE" altLang="de-DE" sz="2000">
                <a:solidFill>
                  <a:srgbClr val="FFFFFF"/>
                </a:solidFill>
              </a:rPr>
              <a:t>4 large classrooms + 2 storerooms + 1 staff room</a:t>
            </a:r>
          </a:p>
          <a:p>
            <a:r>
              <a:rPr lang="de-DE" altLang="de-DE" sz="2000">
                <a:solidFill>
                  <a:srgbClr val="FFFFFF"/>
                </a:solidFill>
              </a:rPr>
              <a:t>In the rooms you´ll find:</a:t>
            </a:r>
          </a:p>
          <a:p>
            <a:pPr lvl="1"/>
            <a:r>
              <a:rPr lang="de-DE" altLang="de-DE" sz="2000">
                <a:solidFill>
                  <a:srgbClr val="FFFFFF"/>
                </a:solidFill>
              </a:rPr>
              <a:t>1 computer</a:t>
            </a:r>
          </a:p>
          <a:p>
            <a:pPr lvl="1"/>
            <a:r>
              <a:rPr lang="de-DE" altLang="de-DE" sz="2000">
                <a:solidFill>
                  <a:srgbClr val="FFFFFF"/>
                </a:solidFill>
              </a:rPr>
              <a:t>Wirrless internet access</a:t>
            </a:r>
          </a:p>
          <a:p>
            <a:pPr lvl="1"/>
            <a:r>
              <a:rPr lang="de-DE" altLang="de-DE" sz="2000">
                <a:solidFill>
                  <a:srgbClr val="FFFFFF"/>
                </a:solidFill>
              </a:rPr>
              <a:t>1 projektor</a:t>
            </a:r>
          </a:p>
          <a:p>
            <a:pPr lvl="1"/>
            <a:r>
              <a:rPr lang="de-DE" altLang="de-DE" sz="2000">
                <a:solidFill>
                  <a:srgbClr val="FFFFFF"/>
                </a:solidFill>
              </a:rPr>
              <a:t>1 sink </a:t>
            </a:r>
          </a:p>
          <a:p>
            <a:pPr lvl="1"/>
            <a:r>
              <a:rPr lang="de-DE" altLang="de-DE" sz="2000">
                <a:solidFill>
                  <a:srgbClr val="FFFFFF"/>
                </a:solidFill>
              </a:rPr>
              <a:t>Art stuff</a:t>
            </a:r>
          </a:p>
          <a:p>
            <a:r>
              <a:rPr lang="de-DE" altLang="de-DE" sz="2000">
                <a:solidFill>
                  <a:srgbClr val="FFFFFF"/>
                </a:solidFill>
              </a:rPr>
              <a:t>6 art teachers </a:t>
            </a:r>
          </a:p>
        </p:txBody>
      </p:sp>
    </p:spTree>
    <p:extLst>
      <p:ext uri="{BB962C8B-B14F-4D97-AF65-F5344CB8AC3E}">
        <p14:creationId xmlns:p14="http://schemas.microsoft.com/office/powerpoint/2010/main" val="439400523"/>
      </p:ext>
    </p:extLst>
  </p:cSld>
  <p:clrMapOvr>
    <a:masterClrMapping/>
  </p:clrMapOvr>
  <p:transition spd="med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5EFA0A69-AC95-7540-91DA-CAB37F1836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133" r="-3" b="13196"/>
          <a:stretch/>
        </p:blipFill>
        <p:spPr>
          <a:xfrm>
            <a:off x="321730" y="321732"/>
            <a:ext cx="5728548" cy="3079194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C120864A-57A0-454E-B5E1-39C617AE08E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2952" r="-3" b="6124"/>
          <a:stretch/>
        </p:blipFill>
        <p:spPr>
          <a:xfrm>
            <a:off x="321730" y="3489158"/>
            <a:ext cx="5728548" cy="3047107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E829AFBB-E6D0-D340-8E66-13388BCD774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392" r="9472" b="-1"/>
          <a:stretch/>
        </p:blipFill>
        <p:spPr>
          <a:xfrm>
            <a:off x="6141723" y="321732"/>
            <a:ext cx="5728547" cy="6214533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5C6F5557-A8BE-ED43-AB11-8E8959CA4D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214344" y="2466753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739305"/>
      </p:ext>
    </p:extLst>
  </p:cSld>
  <p:clrMapOvr>
    <a:masterClrMapping/>
  </p:clrMapOvr>
  <p:transition spd="med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8D70B121-56F4-4848-B38B-182089D90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D72A2C9-F3CA-4216-8BAD-FA4C970C3C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feld 12">
            <a:extLst>
              <a:ext uri="{FF2B5EF4-FFF2-40B4-BE49-F238E27FC236}">
                <a16:creationId xmlns:a16="http://schemas.microsoft.com/office/drawing/2014/main" id="{86E8BCD3-0900-CF45-99F2-94EB808CCEB6}"/>
              </a:ext>
            </a:extLst>
          </p:cNvPr>
          <p:cNvSpPr txBox="1"/>
          <p:nvPr/>
        </p:nvSpPr>
        <p:spPr>
          <a:xfrm>
            <a:off x="4976031" y="963877"/>
            <a:ext cx="6377769" cy="4930246"/>
          </a:xfrm>
          <a:prstGeom prst="rect">
            <a:avLst/>
          </a:prstGeom>
        </p:spPr>
        <p:txBody>
          <a:bodyPr vert="horz" lIns="91440" tIns="45720" rIns="91440" bIns="45720" numCol="1" rtlCol="0" anchor="ctr">
            <a:normAutofit/>
          </a:bodyPr>
          <a:lstStyle/>
          <a:p>
            <a:pPr indent="-228600">
              <a:lnSpc>
                <a:spcPct val="9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effectLst/>
              </a:rPr>
              <a:t>BOP stands for </a:t>
            </a:r>
            <a:r>
              <a:rPr lang="en-US" sz="2200" dirty="0" err="1">
                <a:effectLst/>
              </a:rPr>
              <a:t>Beruf</a:t>
            </a:r>
            <a:r>
              <a:rPr lang="en-US" sz="2200" dirty="0">
                <a:effectLst/>
              </a:rPr>
              <a:t> </a:t>
            </a:r>
            <a:r>
              <a:rPr lang="en-US" sz="2200" dirty="0" err="1">
                <a:effectLst/>
              </a:rPr>
              <a:t>orientiertes</a:t>
            </a:r>
            <a:r>
              <a:rPr lang="en-US" sz="2200" dirty="0">
                <a:effectLst/>
              </a:rPr>
              <a:t> </a:t>
            </a:r>
            <a:r>
              <a:rPr lang="en-US" sz="2200" dirty="0" err="1">
                <a:effectLst/>
              </a:rPr>
              <a:t>Projekt</a:t>
            </a:r>
            <a:r>
              <a:rPr lang="en-US" sz="2200" dirty="0">
                <a:effectLst/>
              </a:rPr>
              <a:t> , which means Job-oriented projects. All students can choose a BOP when they start school. </a:t>
            </a:r>
            <a:endParaRPr lang="en-US" altLang="de-DE" sz="2200" dirty="0">
              <a:effectLst/>
            </a:endParaRPr>
          </a:p>
          <a:p>
            <a:pPr>
              <a:lnSpc>
                <a:spcPct val="90000"/>
              </a:lnSpc>
              <a:spcAft>
                <a:spcPts val="800"/>
              </a:spcAft>
            </a:pPr>
            <a:endParaRPr lang="en-US" altLang="de-DE" sz="2200" dirty="0">
              <a:effectLst/>
            </a:endParaRPr>
          </a:p>
          <a:p>
            <a:pPr>
              <a:lnSpc>
                <a:spcPct val="90000"/>
              </a:lnSpc>
              <a:spcAft>
                <a:spcPts val="800"/>
              </a:spcAft>
            </a:pPr>
            <a:endParaRPr lang="en-US" altLang="de-DE" sz="2200" dirty="0">
              <a:effectLst/>
            </a:endParaRPr>
          </a:p>
          <a:p>
            <a:pPr indent="-228600">
              <a:lnSpc>
                <a:spcPct val="9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200" b="1" dirty="0">
                <a:effectLst/>
              </a:rPr>
              <a:t>Bop Bio: </a:t>
            </a:r>
            <a:endParaRPr lang="en-US" altLang="de-DE" sz="2200" dirty="0">
              <a:effectLst/>
            </a:endParaRPr>
          </a:p>
          <a:p>
            <a:pPr indent="-228600">
              <a:lnSpc>
                <a:spcPct val="9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effectLst/>
              </a:rPr>
              <a:t>-One day a week you go to a communal garden where we grow our own veggies.</a:t>
            </a:r>
            <a:endParaRPr lang="en-US" altLang="de-DE" sz="2200" dirty="0">
              <a:effectLst/>
            </a:endParaRPr>
          </a:p>
          <a:p>
            <a:pPr indent="-228600">
              <a:lnSpc>
                <a:spcPct val="9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effectLst/>
              </a:rPr>
              <a:t>-You do many projects, take part on </a:t>
            </a:r>
            <a:r>
              <a:rPr lang="en-US" sz="2200" dirty="0" err="1">
                <a:effectLst/>
              </a:rPr>
              <a:t>Jugendforscht</a:t>
            </a:r>
            <a:r>
              <a:rPr lang="en-US" sz="2200" dirty="0">
                <a:effectLst/>
              </a:rPr>
              <a:t>, a German science competition for high school students.</a:t>
            </a:r>
            <a:endParaRPr lang="en-US" altLang="de-DE" sz="2200" dirty="0">
              <a:effectLst/>
            </a:endParaRPr>
          </a:p>
          <a:p>
            <a:pPr indent="-228600">
              <a:lnSpc>
                <a:spcPct val="9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effectLst/>
              </a:rPr>
              <a:t>-You learn a lot about nature and climate change </a:t>
            </a:r>
            <a:endParaRPr lang="en-US" altLang="de-DE" sz="2200" dirty="0">
              <a:effectLst/>
            </a:endParaRPr>
          </a:p>
          <a:p>
            <a:pPr indent="-228600">
              <a:lnSpc>
                <a:spcPct val="9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effectLst/>
              </a:rPr>
              <a:t>- We learn about  raw materials </a:t>
            </a:r>
            <a:endParaRPr lang="en-US" altLang="de-DE" sz="2200" dirty="0">
              <a:effectLst/>
            </a:endParaRP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AFBDB721-FC8E-8642-B725-6616469BAB46}"/>
              </a:ext>
            </a:extLst>
          </p:cNvPr>
          <p:cNvSpPr/>
          <p:nvPr/>
        </p:nvSpPr>
        <p:spPr>
          <a:xfrm>
            <a:off x="1660852" y="2351313"/>
            <a:ext cx="5335394" cy="2104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chemeClr val="accent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BOP</a:t>
            </a:r>
          </a:p>
          <a:p>
            <a:r>
              <a:rPr lang="en-US" sz="4400" dirty="0">
                <a:solidFill>
                  <a:schemeClr val="accent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AT </a:t>
            </a:r>
          </a:p>
          <a:p>
            <a:r>
              <a:rPr lang="en-US" sz="4400" dirty="0">
                <a:solidFill>
                  <a:schemeClr val="accent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FOS</a:t>
            </a:r>
            <a:endParaRPr lang="de-DE" sz="4400" dirty="0"/>
          </a:p>
        </p:txBody>
      </p:sp>
    </p:spTree>
    <p:extLst>
      <p:ext uri="{BB962C8B-B14F-4D97-AF65-F5344CB8AC3E}">
        <p14:creationId xmlns:p14="http://schemas.microsoft.com/office/powerpoint/2010/main" val="11629105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D70B121-56F4-4848-B38B-182089D90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D72A2C9-F3CA-4216-8BAD-FA4C970C3C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feld 2">
            <a:extLst>
              <a:ext uri="{FF2B5EF4-FFF2-40B4-BE49-F238E27FC236}">
                <a16:creationId xmlns:a16="http://schemas.microsoft.com/office/drawing/2014/main" id="{79AA25E4-B74D-C241-8D14-12FC3695916A}"/>
              </a:ext>
            </a:extLst>
          </p:cNvPr>
          <p:cNvSpPr txBox="1"/>
          <p:nvPr/>
        </p:nvSpPr>
        <p:spPr>
          <a:xfrm>
            <a:off x="4654295" y="963877"/>
            <a:ext cx="6699505" cy="4930246"/>
          </a:xfrm>
          <a:prstGeom prst="rect">
            <a:avLst/>
          </a:prstGeom>
        </p:spPr>
        <p:txBody>
          <a:bodyPr vert="horz" lIns="91440" tIns="45720" rIns="91440" bIns="45720" numCol="1" rtlCol="0" anchor="ctr">
            <a:normAutofit/>
          </a:bodyPr>
          <a:lstStyle/>
          <a:p>
            <a:pPr indent="-228600">
              <a:lnSpc>
                <a:spcPct val="9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500" b="1" dirty="0">
                <a:effectLst/>
              </a:rPr>
              <a:t>Bop Art: </a:t>
            </a:r>
            <a:endParaRPr lang="en-US" altLang="de-DE" sz="1500" dirty="0">
              <a:effectLst/>
            </a:endParaRPr>
          </a:p>
          <a:p>
            <a:pPr indent="-228600">
              <a:lnSpc>
                <a:spcPct val="9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500" dirty="0">
                <a:effectLst/>
              </a:rPr>
              <a:t>-You draw or paint a lot a variety of:</a:t>
            </a:r>
            <a:endParaRPr lang="en-US" altLang="de-DE" sz="1500" dirty="0">
              <a:effectLst/>
            </a:endParaRPr>
          </a:p>
          <a:p>
            <a:pPr indent="-228600">
              <a:lnSpc>
                <a:spcPct val="9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500" dirty="0">
                <a:effectLst/>
              </a:rPr>
              <a:t>Outside </a:t>
            </a:r>
            <a:endParaRPr lang="en-US" altLang="de-DE" sz="1500" dirty="0">
              <a:effectLst/>
            </a:endParaRPr>
          </a:p>
          <a:p>
            <a:pPr indent="-228600">
              <a:lnSpc>
                <a:spcPct val="9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500" dirty="0">
                <a:effectLst/>
              </a:rPr>
              <a:t>Plants</a:t>
            </a:r>
            <a:endParaRPr lang="en-US" altLang="de-DE" sz="1500" dirty="0">
              <a:effectLst/>
            </a:endParaRPr>
          </a:p>
          <a:p>
            <a:pPr indent="-228600">
              <a:lnSpc>
                <a:spcPct val="9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500" dirty="0">
                <a:effectLst/>
              </a:rPr>
              <a:t>Stones </a:t>
            </a:r>
            <a:endParaRPr lang="en-US" altLang="de-DE" sz="1500" dirty="0">
              <a:effectLst/>
            </a:endParaRPr>
          </a:p>
          <a:p>
            <a:pPr indent="-228600">
              <a:lnSpc>
                <a:spcPct val="9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500" dirty="0">
                <a:effectLst/>
              </a:rPr>
              <a:t>Collages</a:t>
            </a:r>
            <a:endParaRPr lang="en-US" altLang="de-DE" sz="1500" dirty="0">
              <a:effectLst/>
            </a:endParaRPr>
          </a:p>
          <a:p>
            <a:pPr>
              <a:lnSpc>
                <a:spcPct val="90000"/>
              </a:lnSpc>
              <a:spcAft>
                <a:spcPts val="800"/>
              </a:spcAft>
            </a:pPr>
            <a:endParaRPr lang="en-US" altLang="de-DE" sz="1500" dirty="0">
              <a:effectLst/>
            </a:endParaRPr>
          </a:p>
          <a:p>
            <a:pPr indent="-228600">
              <a:lnSpc>
                <a:spcPct val="9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500" b="1" dirty="0">
                <a:effectLst/>
              </a:rPr>
              <a:t>Bop MUK (Media and communication):</a:t>
            </a:r>
            <a:endParaRPr lang="en-US" altLang="de-DE" sz="1500" dirty="0">
              <a:effectLst/>
            </a:endParaRPr>
          </a:p>
          <a:p>
            <a:pPr indent="-228600">
              <a:lnSpc>
                <a:spcPct val="9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500" dirty="0">
                <a:effectLst/>
              </a:rPr>
              <a:t>- You learn many things about computers, coding</a:t>
            </a:r>
            <a:endParaRPr lang="en-US" altLang="de-DE" sz="1500" dirty="0">
              <a:effectLst/>
            </a:endParaRPr>
          </a:p>
          <a:p>
            <a:pPr indent="-228600">
              <a:lnSpc>
                <a:spcPct val="9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500" dirty="0">
                <a:effectLst/>
              </a:rPr>
              <a:t>- You learn how to cut videos</a:t>
            </a:r>
            <a:endParaRPr lang="en-US" altLang="de-DE" sz="1500" dirty="0">
              <a:effectLst/>
            </a:endParaRPr>
          </a:p>
          <a:p>
            <a:pPr>
              <a:lnSpc>
                <a:spcPct val="90000"/>
              </a:lnSpc>
              <a:spcAft>
                <a:spcPts val="0"/>
              </a:spcAft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500" dirty="0">
                <a:effectLst/>
              </a:rPr>
              <a:t> </a:t>
            </a:r>
            <a:endParaRPr lang="en-US" altLang="de-DE" sz="1500" dirty="0">
              <a:effectLst/>
            </a:endParaRPr>
          </a:p>
          <a:p>
            <a:pPr indent="-228600">
              <a:lnSpc>
                <a:spcPct val="90000"/>
              </a:lnSpc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500" b="1" dirty="0">
                <a:effectLst/>
              </a:rPr>
              <a:t>Bop basketball: </a:t>
            </a:r>
            <a:endParaRPr lang="en-US" altLang="de-DE" sz="1500" dirty="0">
              <a:effectLst/>
            </a:endParaRPr>
          </a:p>
          <a:p>
            <a:pPr>
              <a:lnSpc>
                <a:spcPct val="90000"/>
              </a:lnSpc>
              <a:spcAft>
                <a:spcPts val="800"/>
              </a:spcAft>
            </a:pPr>
            <a:endParaRPr lang="en-US" altLang="de-DE" sz="1500" dirty="0">
              <a:effectLst/>
            </a:endParaRPr>
          </a:p>
          <a:p>
            <a:pPr indent="-228600">
              <a:lnSpc>
                <a:spcPct val="9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500" dirty="0">
                <a:effectLst/>
              </a:rPr>
              <a:t>- Training Twice a week. Warm up, games, train for a Berlin tournament. </a:t>
            </a:r>
            <a:endParaRPr lang="en-US" altLang="de-DE" sz="1500" dirty="0">
              <a:effectLst/>
            </a:endParaRP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AC3DDA66-D359-E54D-97D3-CCC6C5E7854B}"/>
              </a:ext>
            </a:extLst>
          </p:cNvPr>
          <p:cNvSpPr/>
          <p:nvPr/>
        </p:nvSpPr>
        <p:spPr>
          <a:xfrm>
            <a:off x="1474237" y="2202023"/>
            <a:ext cx="552200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dirty="0">
                <a:solidFill>
                  <a:schemeClr val="accent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BOP</a:t>
            </a:r>
          </a:p>
          <a:p>
            <a:r>
              <a:rPr lang="en-US" sz="4800" dirty="0">
                <a:solidFill>
                  <a:schemeClr val="accent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AT </a:t>
            </a:r>
          </a:p>
          <a:p>
            <a:r>
              <a:rPr lang="en-US" sz="4800" dirty="0">
                <a:solidFill>
                  <a:schemeClr val="accent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FOS</a:t>
            </a:r>
            <a:endParaRPr lang="de-DE" sz="4800" dirty="0"/>
          </a:p>
        </p:txBody>
      </p:sp>
    </p:spTree>
    <p:extLst>
      <p:ext uri="{BB962C8B-B14F-4D97-AF65-F5344CB8AC3E}">
        <p14:creationId xmlns:p14="http://schemas.microsoft.com/office/powerpoint/2010/main" val="39522213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2" name="Straight Connector 38">
            <a:extLst>
              <a:ext uri="{FF2B5EF4-FFF2-40B4-BE49-F238E27FC236}">
                <a16:creationId xmlns:a16="http://schemas.microsoft.com/office/drawing/2014/main" id="{DFDA47BC-3069-47F5-8257-24B3B1F76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129276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nhaltsplatzhalter 4" descr="Ein Bild, das drinnen, farbig, Kind, sitzend enthält.&#10;&#10;Automatisch generierte Beschreibung">
            <a:extLst>
              <a:ext uri="{FF2B5EF4-FFF2-40B4-BE49-F238E27FC236}">
                <a16:creationId xmlns:a16="http://schemas.microsoft.com/office/drawing/2014/main" id="{398D83BA-1E08-674C-B107-321312D4EB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56859" y="1313410"/>
            <a:ext cx="2648371" cy="2316478"/>
          </a:xfrm>
          <a:prstGeom prst="rect">
            <a:avLst/>
          </a:prstGeom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7AE95D8F-9825-4222-8846-E3461598CC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2323835-24D8-AB4F-B0FD-4D527F7676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38" y="4756638"/>
            <a:ext cx="11139854" cy="930447"/>
          </a:xfrm>
        </p:spPr>
        <p:txBody>
          <a:bodyPr vert="horz" lIns="91440" tIns="45720" rIns="91440" bIns="45720" numCol="1" rtlCol="0" anchor="b">
            <a:normAutofit/>
          </a:bodyPr>
          <a:lstStyle/>
          <a:p>
            <a:pPr algn="ctr"/>
            <a:r>
              <a:rPr lang="en-US" sz="5400">
                <a:solidFill>
                  <a:srgbClr val="FFFFFF"/>
                </a:solidFill>
              </a:rPr>
              <a:t>FOS images</a:t>
            </a:r>
            <a:endParaRPr lang="en-US" altLang="de-DE" sz="5400">
              <a:solidFill>
                <a:srgbClr val="FFFFFF"/>
              </a:solidFill>
            </a:endParaRPr>
          </a:p>
        </p:txBody>
      </p:sp>
      <p:pic>
        <p:nvPicPr>
          <p:cNvPr id="6" name="Grafik 6">
            <a:extLst>
              <a:ext uri="{FF2B5EF4-FFF2-40B4-BE49-F238E27FC236}">
                <a16:creationId xmlns:a16="http://schemas.microsoft.com/office/drawing/2014/main" id="{C743ACF9-1708-D946-823E-0A6BB016DEA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255"/>
          <a:stretch/>
        </p:blipFill>
        <p:spPr>
          <a:xfrm>
            <a:off x="320041" y="1351683"/>
            <a:ext cx="2659472" cy="2491146"/>
          </a:xfrm>
          <a:prstGeom prst="rect">
            <a:avLst/>
          </a:prstGeom>
        </p:spPr>
      </p:pic>
      <p:pic>
        <p:nvPicPr>
          <p:cNvPr id="8" name="Grafik 7" descr="Ein Bild, das Pflanze, draußen, Gebäude, Handfläche enthält.&#10;&#10;Automatisch generierte Beschreibung">
            <a:extLst>
              <a:ext uri="{FF2B5EF4-FFF2-40B4-BE49-F238E27FC236}">
                <a16:creationId xmlns:a16="http://schemas.microsoft.com/office/drawing/2014/main" id="{8A00E3F9-B03E-8841-8324-ECE02ADD8F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0143" y="1313410"/>
            <a:ext cx="2646677" cy="2316478"/>
          </a:xfrm>
          <a:prstGeom prst="rect">
            <a:avLst/>
          </a:prstGeom>
        </p:spPr>
      </p:pic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942B920A-73AD-402A-8EEF-B88E1A9398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7686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00C9EB70-BC82-414A-BF8D-AD7FC67276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066096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Grafik 4">
            <a:extLst>
              <a:ext uri="{FF2B5EF4-FFF2-40B4-BE49-F238E27FC236}">
                <a16:creationId xmlns:a16="http://schemas.microsoft.com/office/drawing/2014/main" id="{24A54A74-C30F-B943-9452-F0D8C851F2C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702" r="1" b="1"/>
          <a:stretch/>
        </p:blipFill>
        <p:spPr>
          <a:xfrm>
            <a:off x="9225269" y="1382422"/>
            <a:ext cx="2648372" cy="2247466"/>
          </a:xfrm>
          <a:prstGeom prst="rect">
            <a:avLst/>
          </a:prstGeom>
        </p:spPr>
      </p:pic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3217665F-0036-444A-8D4A-33AF36A36A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48348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D70B121-56F4-4848-B38B-182089D90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D72A2C9-F3CA-4216-8BAD-FA4C970C3C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feld 4">
            <a:extLst>
              <a:ext uri="{FF2B5EF4-FFF2-40B4-BE49-F238E27FC236}">
                <a16:creationId xmlns:a16="http://schemas.microsoft.com/office/drawing/2014/main" id="{B399106A-8C90-A748-9A3F-7EAE8950C5E3}"/>
              </a:ext>
            </a:extLst>
          </p:cNvPr>
          <p:cNvSpPr txBox="1"/>
          <p:nvPr/>
        </p:nvSpPr>
        <p:spPr>
          <a:xfrm>
            <a:off x="4976031" y="963877"/>
            <a:ext cx="6377769" cy="4930246"/>
          </a:xfrm>
          <a:prstGeom prst="rect">
            <a:avLst/>
          </a:prstGeom>
        </p:spPr>
        <p:txBody>
          <a:bodyPr vert="horz" lIns="91440" tIns="45720" rIns="91440" bIns="45720" numCol="1" rtlCol="0" anchor="ctr">
            <a:normAutofit/>
          </a:bodyPr>
          <a:lstStyle/>
          <a:p>
            <a:pPr indent="-228600">
              <a:lnSpc>
                <a:spcPct val="9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effectLst/>
              </a:rPr>
              <a:t>BOP music:</a:t>
            </a:r>
            <a:endParaRPr lang="en-US" sz="2000" b="1" dirty="0"/>
          </a:p>
          <a:p>
            <a:pPr>
              <a:lnSpc>
                <a:spcPct val="90000"/>
              </a:lnSpc>
              <a:spcAft>
                <a:spcPts val="800"/>
              </a:spcAft>
            </a:pPr>
            <a:br>
              <a:rPr lang="en-US" sz="2000" dirty="0">
                <a:effectLst/>
              </a:rPr>
            </a:br>
            <a:r>
              <a:rPr lang="en-US" sz="2000" dirty="0">
                <a:effectLst/>
              </a:rPr>
              <a:t>You can choose one of the instruments the school provides.</a:t>
            </a:r>
            <a:endParaRPr lang="en-US" altLang="de-DE" sz="2000" dirty="0">
              <a:effectLst/>
            </a:endParaRPr>
          </a:p>
          <a:p>
            <a:pPr indent="-228600">
              <a:lnSpc>
                <a:spcPct val="9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</a:rPr>
              <a:t>We practice several music pieces for the concerts we play at our school. We also do field trips to practice. </a:t>
            </a:r>
          </a:p>
          <a:p>
            <a:pPr indent="-228600">
              <a:lnSpc>
                <a:spcPct val="9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US" altLang="de-DE" sz="2000" dirty="0">
              <a:effectLst/>
            </a:endParaRPr>
          </a:p>
          <a:p>
            <a:pPr indent="-228600">
              <a:lnSpc>
                <a:spcPct val="9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</a:rPr>
              <a:t> </a:t>
            </a:r>
            <a:r>
              <a:rPr lang="en-US" sz="2000" b="1" dirty="0">
                <a:effectLst/>
              </a:rPr>
              <a:t>BOP catering:</a:t>
            </a:r>
            <a:r>
              <a:rPr lang="en-US" sz="2000" dirty="0">
                <a:effectLst/>
              </a:rPr>
              <a:t> </a:t>
            </a:r>
          </a:p>
          <a:p>
            <a:pPr indent="-228600">
              <a:lnSpc>
                <a:spcPct val="9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</a:rPr>
              <a:t>Students learn how to cook, how to combine flavors.  </a:t>
            </a:r>
          </a:p>
          <a:p>
            <a:pPr indent="-228600">
              <a:lnSpc>
                <a:spcPct val="9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</a:rPr>
              <a:t>Students cook and eat the food together </a:t>
            </a:r>
            <a:r>
              <a:rPr lang="en-US" sz="2000" dirty="0" err="1">
                <a:effectLst/>
              </a:rPr>
              <a:t>afterwards.At</a:t>
            </a:r>
            <a:r>
              <a:rPr lang="en-US" sz="2000" dirty="0">
                <a:effectLst/>
              </a:rPr>
              <a:t> school events they organize the catering.</a:t>
            </a:r>
            <a:r>
              <a:rPr lang="en-US" altLang="de-DE" sz="2000" dirty="0">
                <a:effectLst/>
              </a:rPr>
              <a:t> </a:t>
            </a:r>
            <a:br>
              <a:rPr lang="en-US" sz="2000" dirty="0">
                <a:effectLst/>
              </a:rPr>
            </a:br>
            <a:endParaRPr lang="en-US" altLang="de-DE" sz="2000" dirty="0">
              <a:effectLst/>
            </a:endParaRP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E465D367-EE60-E248-8493-2103773D81EF}"/>
              </a:ext>
            </a:extLst>
          </p:cNvPr>
          <p:cNvSpPr/>
          <p:nvPr/>
        </p:nvSpPr>
        <p:spPr>
          <a:xfrm>
            <a:off x="1418254" y="2202024"/>
            <a:ext cx="5577992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chemeClr val="accent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EXAMS</a:t>
            </a:r>
          </a:p>
          <a:p>
            <a:r>
              <a:rPr lang="en-US" sz="4400" dirty="0">
                <a:solidFill>
                  <a:schemeClr val="accent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AT </a:t>
            </a:r>
          </a:p>
          <a:p>
            <a:r>
              <a:rPr lang="en-US" sz="4400" dirty="0">
                <a:solidFill>
                  <a:schemeClr val="accent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FOS</a:t>
            </a:r>
            <a:endParaRPr lang="de-DE" sz="4400" dirty="0"/>
          </a:p>
        </p:txBody>
      </p:sp>
    </p:spTree>
    <p:extLst>
      <p:ext uri="{BB962C8B-B14F-4D97-AF65-F5344CB8AC3E}">
        <p14:creationId xmlns:p14="http://schemas.microsoft.com/office/powerpoint/2010/main" val="11694358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1C2AF9F-D1B3-4D41-9B21-50AA452EB3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numCol="1">
            <a:normAutofit/>
          </a:bodyPr>
          <a:lstStyle/>
          <a:p>
            <a:pPr marL="0" indent="0">
              <a:buNone/>
            </a:pPr>
            <a:endParaRPr lang="en-US" sz="4000">
              <a:solidFill>
                <a:srgbClr val="00B0F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0" indent="0">
              <a:buNone/>
            </a:pPr>
            <a:endParaRPr lang="en-US" sz="4000">
              <a:solidFill>
                <a:srgbClr val="00B0F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0" indent="0">
              <a:buNone/>
            </a:pPr>
            <a:r>
              <a:rPr lang="en-US" sz="4000">
                <a:solidFill>
                  <a:srgbClr val="00B0F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       Thank you for your attention!!!</a:t>
            </a:r>
            <a:endParaRPr lang="de-DE" altLang="de-DE" sz="4000">
              <a:solidFill>
                <a:srgbClr val="00B0F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4" name="AutoShape 2">
            <a:extLst>
              <a:ext uri="{FF2B5EF4-FFF2-40B4-BE49-F238E27FC236}">
                <a16:creationId xmlns:a16="http://schemas.microsoft.com/office/drawing/2014/main" id="{ABFFC0BA-2DD1-E94D-AE5E-D33B5C55623C}"/>
              </a:ext>
            </a:extLst>
          </p:cNvPr>
          <p:cNvSpPr>
            <a:spLocks noGrp="1" noChangeAspect="1" noChangeArrowheads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6" name="Grafik 5" descr="Ein Bild, das Kühlschrank, drinnen, Küche, weiß enthält.&#10;&#10;Automatisch generierte Beschreibung">
            <a:extLst>
              <a:ext uri="{FF2B5EF4-FFF2-40B4-BE49-F238E27FC236}">
                <a16:creationId xmlns:a16="http://schemas.microsoft.com/office/drawing/2014/main" id="{FD3A919D-5D26-5242-8640-9ACC8A96A7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7790" y="0"/>
            <a:ext cx="5636419" cy="6858000"/>
          </a:xfrm>
          <a:prstGeom prst="rect">
            <a:avLst/>
          </a:prstGeom>
        </p:spPr>
      </p:pic>
      <p:sp>
        <p:nvSpPr>
          <p:cNvPr id="9" name="AutoShape 4">
            <a:extLst>
              <a:ext uri="{FF2B5EF4-FFF2-40B4-BE49-F238E27FC236}">
                <a16:creationId xmlns:a16="http://schemas.microsoft.com/office/drawing/2014/main" id="{6F609A87-D9F2-B34A-B7ED-C96F020B799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0" name="AutoShape 6">
            <a:extLst>
              <a:ext uri="{FF2B5EF4-FFF2-40B4-BE49-F238E27FC236}">
                <a16:creationId xmlns:a16="http://schemas.microsoft.com/office/drawing/2014/main" id="{6E5F1FDD-2DE9-F044-9AEB-B4EBBFBE7EF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602318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928F64C6-FE22-4FC1-A763-DFCC514811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708357" y="3509963"/>
            <a:ext cx="7092215" cy="2967839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22C7EB4-6761-CC40-AC25-9F3ED08939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1821" y="3812954"/>
            <a:ext cx="6465287" cy="163013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Our BOP orchestra gives concerts in and outside school</a:t>
            </a:r>
          </a:p>
        </p:txBody>
      </p:sp>
      <p:pic>
        <p:nvPicPr>
          <p:cNvPr id="7" name="Grafik 6" descr="Ein Bild, das Foto, drinnen, Raum, ausgestaltet enthält.&#10;&#10;Automatisch generierte Beschreibung">
            <a:extLst>
              <a:ext uri="{FF2B5EF4-FFF2-40B4-BE49-F238E27FC236}">
                <a16:creationId xmlns:a16="http://schemas.microsoft.com/office/drawing/2014/main" id="{E61648A3-A30E-D141-B7C1-8A49E24CB4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792" r="-2" b="-2"/>
          <a:stretch/>
        </p:blipFill>
        <p:spPr>
          <a:xfrm>
            <a:off x="317635" y="321733"/>
            <a:ext cx="4151681" cy="3026834"/>
          </a:xfrm>
          <a:prstGeom prst="rect">
            <a:avLst/>
          </a:prstGeom>
        </p:spPr>
      </p:pic>
      <p:pic>
        <p:nvPicPr>
          <p:cNvPr id="11" name="Grafik 10" descr="Ein Bild, das Galerie, Foto, Szene, drinnen enthält.&#10;&#10;Automatisch generierte Beschreibung">
            <a:extLst>
              <a:ext uri="{FF2B5EF4-FFF2-40B4-BE49-F238E27FC236}">
                <a16:creationId xmlns:a16="http://schemas.microsoft.com/office/drawing/2014/main" id="{D7B7A396-2445-8545-88C1-DD2C12F535C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041" r="3042" b="3"/>
          <a:stretch/>
        </p:blipFill>
        <p:spPr>
          <a:xfrm>
            <a:off x="4638955" y="321733"/>
            <a:ext cx="3539976" cy="2985818"/>
          </a:xfrm>
          <a:prstGeom prst="rect">
            <a:avLst/>
          </a:prstGeom>
        </p:spPr>
      </p:pic>
      <p:pic>
        <p:nvPicPr>
          <p:cNvPr id="5" name="Inhaltsplatzhalter 4" descr="Ein Bild, das drinnen, Foto, Raum, sitzend enthält.&#10;&#10;Automatisch generierte Beschreibung">
            <a:extLst>
              <a:ext uri="{FF2B5EF4-FFF2-40B4-BE49-F238E27FC236}">
                <a16:creationId xmlns:a16="http://schemas.microsoft.com/office/drawing/2014/main" id="{B9F835F1-63D8-3042-AF31-564278DDDA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2614" r="8579" b="3"/>
          <a:stretch/>
        </p:blipFill>
        <p:spPr>
          <a:xfrm>
            <a:off x="8348570" y="321734"/>
            <a:ext cx="3535590" cy="2985818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C34627B-48E6-4F4D-B843-97717A86B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38287" y="5443086"/>
            <a:ext cx="64008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fik 8" descr="Ein Bild, das Foto, Galerie, drinnen, Szene enthält.&#10;&#10;Automatisch generierte Beschreibung">
            <a:extLst>
              <a:ext uri="{FF2B5EF4-FFF2-40B4-BE49-F238E27FC236}">
                <a16:creationId xmlns:a16="http://schemas.microsoft.com/office/drawing/2014/main" id="{C84D4604-3933-3C40-89E2-919B737FB8C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89" r="-1" b="2506"/>
          <a:stretch/>
        </p:blipFill>
        <p:spPr>
          <a:xfrm>
            <a:off x="317635" y="3509433"/>
            <a:ext cx="4160452" cy="302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9956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43092DF-2417-8C41-BE2E-158D1AE5B0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6628" y="1783959"/>
            <a:ext cx="4645250" cy="2889114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6000" dirty="0"/>
              <a:t>Often for entertainment and also charity purposes 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Inhaltsplatzhalter 4" descr="Ein Bild, das Foto, drinnen, viele, verschieden enthält.&#10;&#10;Automatisch generierte Beschreibung">
            <a:extLst>
              <a:ext uri="{FF2B5EF4-FFF2-40B4-BE49-F238E27FC236}">
                <a16:creationId xmlns:a16="http://schemas.microsoft.com/office/drawing/2014/main" id="{4844C657-1429-AA4C-8F86-DA40C56EE6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9455" r="-2" b="5162"/>
          <a:stretch/>
        </p:blipFill>
        <p:spPr>
          <a:xfrm>
            <a:off x="20" y="10"/>
            <a:ext cx="6024134" cy="685799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041337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9AE2756-0FC4-4155-83E7-58AAAB63E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65689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247AB924-1B87-43FC-B7C7-B112D5C51A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35B3B53-09DA-7144-A8ED-C71A096A35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38" y="4756638"/>
            <a:ext cx="11139854" cy="930447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5400" dirty="0">
                <a:solidFill>
                  <a:srgbClr val="FFFFFF"/>
                </a:solidFill>
              </a:rPr>
              <a:t>Our BOP Arts exhibits in our school halls</a:t>
            </a:r>
          </a:p>
        </p:txBody>
      </p:sp>
      <p:pic>
        <p:nvPicPr>
          <p:cNvPr id="7" name="Grafik 6" descr="Ein Bild, das drinnen, Kühlschrank, sitzend, Essen enthält.&#10;&#10;Automatisch generierte Beschreibung">
            <a:extLst>
              <a:ext uri="{FF2B5EF4-FFF2-40B4-BE49-F238E27FC236}">
                <a16:creationId xmlns:a16="http://schemas.microsoft.com/office/drawing/2014/main" id="{B6AF5DD9-07D5-8442-89BE-2B699F59B3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40" y="593745"/>
            <a:ext cx="3425609" cy="3425609"/>
          </a:xfrm>
          <a:prstGeom prst="rect">
            <a:avLst/>
          </a:prstGeom>
        </p:spPr>
      </p:pic>
      <p:pic>
        <p:nvPicPr>
          <p:cNvPr id="5" name="Inhaltsplatzhalter 4" descr="Ein Bild, das drinnen, Raum, klein, weiß enthält.&#10;&#10;Automatisch generierte Beschreibung">
            <a:extLst>
              <a:ext uri="{FF2B5EF4-FFF2-40B4-BE49-F238E27FC236}">
                <a16:creationId xmlns:a16="http://schemas.microsoft.com/office/drawing/2014/main" id="{B8B19A55-C7CC-8A43-AB20-3886428F9B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385729" y="1134928"/>
            <a:ext cx="3433324" cy="2343243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18DC98F-4057-4645-B948-F604F39A9C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534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fik 8" descr="Ein Bild, das Kühlschrank, drinnen, Küche, weiß enthält.&#10;&#10;Automatisch generierte Beschreibung">
            <a:extLst>
              <a:ext uri="{FF2B5EF4-FFF2-40B4-BE49-F238E27FC236}">
                <a16:creationId xmlns:a16="http://schemas.microsoft.com/office/drawing/2014/main" id="{9C53E192-279A-6143-8DFB-6F7DEFA7EB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17655" y="330045"/>
            <a:ext cx="3288056" cy="3997637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AD2B705-4A9B-408D-AA80-4F41045E09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01642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1E341F8-2B2F-0D4E-BB9F-2BC78BDAB8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38" y="4756638"/>
            <a:ext cx="11139854" cy="130201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3100" dirty="0">
                <a:solidFill>
                  <a:srgbClr val="FFFFFF"/>
                </a:solidFill>
              </a:rPr>
              <a:t>In BOP Translation we created welcome </a:t>
            </a:r>
            <a:br>
              <a:rPr lang="en-US" sz="5400" dirty="0">
                <a:solidFill>
                  <a:srgbClr val="FFFFFF"/>
                </a:solidFill>
              </a:rPr>
            </a:br>
            <a:r>
              <a:rPr lang="en-US" sz="3100" dirty="0">
                <a:solidFill>
                  <a:srgbClr val="FFFFFF"/>
                </a:solidFill>
              </a:rPr>
              <a:t>signs in 100 languages and translated the door signs in English and Spanish</a:t>
            </a:r>
          </a:p>
        </p:txBody>
      </p:sp>
      <p:pic>
        <p:nvPicPr>
          <p:cNvPr id="5" name="Inhaltsplatzhalter 4" descr="Ein Bild, das drinnen, Tisch, weiß, Küche enthält.&#10;&#10;Automatisch generierte Beschreibung">
            <a:extLst>
              <a:ext uri="{FF2B5EF4-FFF2-40B4-BE49-F238E27FC236}">
                <a16:creationId xmlns:a16="http://schemas.microsoft.com/office/drawing/2014/main" id="{4E7EC4BB-7D5F-484F-A642-66522C987F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0040" y="778893"/>
            <a:ext cx="5455917" cy="3055313"/>
          </a:xfrm>
          <a:prstGeom prst="rect">
            <a:avLst/>
          </a:prstGeom>
        </p:spPr>
      </p:pic>
      <p:pic>
        <p:nvPicPr>
          <p:cNvPr id="7" name="Grafik 6" descr="Ein Bild, das Text, Küche, weiß, Schild enthält.&#10;&#10;Automatisch generierte Beschreibung">
            <a:extLst>
              <a:ext uri="{FF2B5EF4-FFF2-40B4-BE49-F238E27FC236}">
                <a16:creationId xmlns:a16="http://schemas.microsoft.com/office/drawing/2014/main" id="{B70BA713-2E0A-CC48-9FB4-560BE0E96A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6043" y="799352"/>
            <a:ext cx="5455917" cy="3014394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24767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5B9EA30-456F-3540-AFE3-35B03DDECC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99FC29C-D4B2-1243-8AE6-BD1AAA8BD6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649714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109F638-C3BB-0A45-AE28-4AA0AB63D8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0215B21-ACD3-5F4C-BB48-F8CD6135EE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Grafik 3" descr="Ein Bild, das drinnen, Tisch, weiß, Küche enthält.&#10;&#10;Automatisch generierte Beschreibung">
            <a:extLst>
              <a:ext uri="{FF2B5EF4-FFF2-40B4-BE49-F238E27FC236}">
                <a16:creationId xmlns:a16="http://schemas.microsoft.com/office/drawing/2014/main" id="{D81DD52F-4A7B-024B-8979-3D48246F22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2000" y="1155700"/>
            <a:ext cx="8128000" cy="454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400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B854194-185D-494D-905C-7C7CB2E3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211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4F5FA0D-0104-4987-8241-EFF7C85B88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8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897127E-6CEF-446C-BE87-93B7C46E4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0F1D992-9EDE-2845-B699-5EAC7A6475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2053641"/>
            <a:ext cx="3669161" cy="2760098"/>
          </a:xfrm>
        </p:spPr>
        <p:txBody>
          <a:bodyPr numCol="1">
            <a:normAutofit/>
          </a:bodyPr>
          <a:lstStyle/>
          <a:p>
            <a:r>
              <a:rPr lang="en-US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FOS Table of Contents</a:t>
            </a:r>
            <a:endParaRPr lang="de-DE" altLang="de-DE">
              <a:solidFill>
                <a:srgbClr val="FFFFFF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B02623F-70C8-D644-9220-D3A1F5C95E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0574" y="801866"/>
            <a:ext cx="5306084" cy="5230634"/>
          </a:xfrm>
        </p:spPr>
        <p:txBody>
          <a:bodyPr numCol="1" anchor="ctr">
            <a:norm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</a:rPr>
              <a:t>1. General Information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</a:rPr>
              <a:t>         - type of school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</a:rPr>
              <a:t>         - type of classes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</a:rPr>
              <a:t>         - extra-curricular activities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</a:rPr>
              <a:t>2. Exams at FOS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</a:rPr>
              <a:t>          - BBR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</a:rPr>
              <a:t>          - MSA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</a:rPr>
              <a:t>          - A-Levels (ABI)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</a:rPr>
              <a:t>3. Cafeteria and laboratories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</a:rPr>
              <a:t>4. BOP courses </a:t>
            </a:r>
          </a:p>
          <a:p>
            <a:pPr marL="0" indent="0">
              <a:buNone/>
            </a:pPr>
            <a:r>
              <a:rPr lang="en-US" altLang="de-DE" sz="2400" dirty="0">
                <a:solidFill>
                  <a:srgbClr val="000000"/>
                </a:solidFill>
              </a:rPr>
              <a:t>5. Internationals</a:t>
            </a:r>
            <a:endParaRPr lang="de-DE" altLang="de-DE" sz="2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84256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D70B121-56F4-4848-B38B-182089D90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8262535-C2D3-1D4B-B744-CF763ACC13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3877"/>
            <a:ext cx="3494362" cy="4930246"/>
          </a:xfrm>
        </p:spPr>
        <p:txBody>
          <a:bodyPr numCol="1">
            <a:normAutofit/>
          </a:bodyPr>
          <a:lstStyle/>
          <a:p>
            <a:pPr algn="r"/>
            <a:r>
              <a:rPr lang="en-US" b="1">
                <a:solidFill>
                  <a:schemeClr val="accent1"/>
                </a:solidFill>
                <a:latin typeface="Aharoni" panose="020F0502020204030204" pitchFamily="34" charset="0"/>
              </a:rPr>
              <a:t>FOS General Information</a:t>
            </a:r>
            <a:endParaRPr lang="de-DE" altLang="de-DE" b="1">
              <a:solidFill>
                <a:schemeClr val="accent1"/>
              </a:solidFill>
              <a:latin typeface="Aharoni" panose="020F050202020403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D72A2C9-F3CA-4216-8BAD-FA4C970C3C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9CF736D-7A58-FC46-854B-FE21301CCC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6031" y="963877"/>
            <a:ext cx="6377769" cy="4930246"/>
          </a:xfrm>
        </p:spPr>
        <p:txBody>
          <a:bodyPr numCol="1" anchor="ctr">
            <a:normAutofit/>
          </a:bodyPr>
          <a:lstStyle/>
          <a:p>
            <a:r>
              <a:rPr lang="de-DE" altLang="de-DE" sz="1900">
                <a:effectLst/>
                <a:latin typeface="Calibri" panose="020F0502020204030204" pitchFamily="34" charset="0"/>
                <a:ea typeface="Times New Roman" panose="020F0502020204030204" pitchFamily="34" charset="0"/>
                <a:cs typeface="Times New Roman" panose="020F0502020204030204" pitchFamily="34" charset="0"/>
              </a:rPr>
              <a:t>what we call in German ‚an integrated secondary school‘</a:t>
            </a:r>
          </a:p>
          <a:p>
            <a:r>
              <a:rPr lang="de-DE" altLang="de-DE" sz="1900">
                <a:effectLst/>
                <a:latin typeface="Calibri" panose="020F0502020204030204" pitchFamily="34" charset="0"/>
                <a:ea typeface="Times New Roman" panose="020F0502020204030204" pitchFamily="34" charset="0"/>
                <a:cs typeface="Times New Roman" panose="020F0502020204030204" pitchFamily="34" charset="0"/>
              </a:rPr>
              <a:t>the biggest European bilingual school in Berlin</a:t>
            </a:r>
          </a:p>
          <a:p>
            <a:r>
              <a:rPr lang="en-US" sz="1900">
                <a:latin typeface="Calibri" panose="020F0502020204030204" pitchFamily="34" charset="0"/>
                <a:ea typeface="Times New Roman" panose="020F0502020204030204" pitchFamily="34" charset="0"/>
                <a:cs typeface="Times New Roman" panose="020F0502020204030204" pitchFamily="34" charset="0"/>
              </a:rPr>
              <a:t>about </a:t>
            </a:r>
            <a:r>
              <a:rPr lang="de-DE" altLang="de-DE" sz="1900">
                <a:effectLst/>
                <a:latin typeface="Calibri" panose="020F0502020204030204" pitchFamily="34" charset="0"/>
                <a:ea typeface="Times New Roman" panose="020F0502020204030204" pitchFamily="34" charset="0"/>
                <a:cs typeface="Times New Roman" panose="020F0502020204030204" pitchFamily="34" charset="0"/>
              </a:rPr>
              <a:t>1.200 students and over 100 teachers</a:t>
            </a:r>
          </a:p>
          <a:p>
            <a:r>
              <a:rPr lang="de-DE" altLang="de-DE" sz="1900">
                <a:effectLst/>
                <a:latin typeface="Calibri" panose="020F0502020204030204" pitchFamily="34" charset="0"/>
                <a:ea typeface="Times New Roman" panose="020F0502020204030204" pitchFamily="34" charset="0"/>
                <a:cs typeface="Times New Roman" panose="020F0502020204030204" pitchFamily="34" charset="0"/>
              </a:rPr>
              <a:t>a lot of them from Spain, Latin-America, but also Eastern-European and Arabic countries</a:t>
            </a:r>
          </a:p>
          <a:p>
            <a:r>
              <a:rPr lang="de-DE" altLang="de-DE" sz="1900">
                <a:effectLst/>
                <a:latin typeface="Calibri" panose="020F0502020204030204" pitchFamily="34" charset="0"/>
                <a:ea typeface="Times New Roman" panose="020F0502020204030204" pitchFamily="34" charset="0"/>
                <a:cs typeface="Times New Roman" panose="020F0502020204030204" pitchFamily="34" charset="0"/>
              </a:rPr>
              <a:t>very diverse school, both teachers and students come from over 70 different countries</a:t>
            </a:r>
          </a:p>
          <a:p>
            <a:r>
              <a:rPr lang="de-DE" altLang="de-DE" sz="1900">
                <a:effectLst/>
                <a:latin typeface="Calibri" panose="020F0502020204030204" pitchFamily="34" charset="0"/>
                <a:ea typeface="Times New Roman" panose="020F0502020204030204" pitchFamily="34" charset="0"/>
                <a:cs typeface="Times New Roman" panose="020F0502020204030204" pitchFamily="34" charset="0"/>
              </a:rPr>
              <a:t>there are 5 buildings and 2 schoolyards, we have a lot of regular classes as well as laboratories, special art rooms, sports‘ halls, </a:t>
            </a:r>
          </a:p>
          <a:p>
            <a:r>
              <a:rPr lang="de-DE" altLang="de-DE" sz="1900">
                <a:effectLst/>
                <a:latin typeface="Calibri" panose="020F0502020204030204" pitchFamily="34" charset="0"/>
                <a:ea typeface="Times New Roman" panose="020F0502020204030204" pitchFamily="34" charset="0"/>
                <a:cs typeface="Times New Roman" panose="020F0502020204030204" pitchFamily="34" charset="0"/>
              </a:rPr>
              <a:t>we have junior highschool (7-10th grade) and senior highschool (11-13th grade)</a:t>
            </a:r>
          </a:p>
          <a:p>
            <a:r>
              <a:rPr lang="de-DE" altLang="de-DE" sz="1900">
                <a:effectLst/>
                <a:latin typeface="Calibri" panose="020F0502020204030204" pitchFamily="34" charset="0"/>
                <a:ea typeface="Times New Roman" panose="020F0502020204030204" pitchFamily="34" charset="0"/>
                <a:cs typeface="Times New Roman" panose="020F0502020204030204" pitchFamily="34" charset="0"/>
              </a:rPr>
              <a:t>each junior high year has 4 bilingual and 4 German classes</a:t>
            </a:r>
          </a:p>
          <a:p>
            <a:r>
              <a:rPr lang="de-DE" altLang="de-DE" sz="1900">
                <a:effectLst/>
                <a:latin typeface="Calibri" panose="020F0502020204030204" pitchFamily="34" charset="0"/>
                <a:ea typeface="Times New Roman" panose="020F0502020204030204" pitchFamily="34" charset="0"/>
                <a:cs typeface="Times New Roman" panose="020F0502020204030204" pitchFamily="34" charset="0"/>
              </a:rPr>
              <a:t>the students of the senior high are mixed up</a:t>
            </a:r>
          </a:p>
        </p:txBody>
      </p:sp>
    </p:spTree>
    <p:extLst>
      <p:ext uri="{BB962C8B-B14F-4D97-AF65-F5344CB8AC3E}">
        <p14:creationId xmlns:p14="http://schemas.microsoft.com/office/powerpoint/2010/main" val="23953323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D70B121-56F4-4848-B38B-182089D90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A748109-EA7B-BB42-84D5-902E2E4360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3877"/>
            <a:ext cx="3494362" cy="4930246"/>
          </a:xfrm>
        </p:spPr>
        <p:txBody>
          <a:bodyPr numCol="1">
            <a:normAutofit/>
          </a:bodyPr>
          <a:lstStyle/>
          <a:p>
            <a:pPr algn="r"/>
            <a:r>
              <a:rPr lang="en-US">
                <a:solidFill>
                  <a:schemeClr val="accent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FOS General Information</a:t>
            </a:r>
            <a:endParaRPr lang="de-DE" altLang="de-DE">
              <a:solidFill>
                <a:schemeClr val="accent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D72A2C9-F3CA-4216-8BAD-FA4C970C3C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E353ED7-7A14-D548-892E-BE02511C0F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6031" y="963877"/>
            <a:ext cx="6377769" cy="4930246"/>
          </a:xfrm>
        </p:spPr>
        <p:txBody>
          <a:bodyPr numCol="1" anchor="ctr">
            <a:normAutofit/>
          </a:bodyPr>
          <a:lstStyle/>
          <a:p>
            <a:r>
              <a:rPr lang="de-DE" altLang="de-DE" sz="22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we have 2 Wellcome classes for refugees and migrants, there used to be 4 of them</a:t>
            </a:r>
          </a:p>
          <a:p>
            <a:r>
              <a:rPr lang="de-DE" altLang="de-DE" sz="22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we have 2 laptop classes in each junior high, as well as a music-profiled class</a:t>
            </a:r>
          </a:p>
          <a:p>
            <a:r>
              <a:rPr lang="de-DE" altLang="de-DE" sz="22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at the end of the 13th grade the students achieve their A-Levels</a:t>
            </a:r>
          </a:p>
          <a:p>
            <a:r>
              <a:rPr lang="de-DE" altLang="de-DE" sz="22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schedule from 8 to 4, depending on year and AG taken</a:t>
            </a:r>
          </a:p>
          <a:p>
            <a:r>
              <a:rPr lang="de-DE" altLang="de-DE" sz="22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most common subjects taught are German, Spanish, Mathematics, Physics, Chemistry, </a:t>
            </a:r>
            <a:r>
              <a:rPr lang="en-US" sz="22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Arts, Sports etc</a:t>
            </a:r>
          </a:p>
          <a:p>
            <a:r>
              <a:rPr lang="en-US" sz="220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foreign languages taught are Spanish, French and Russian</a:t>
            </a:r>
            <a:endParaRPr lang="de-DE" altLang="de-DE" sz="220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de-DE" altLang="de-DE" sz="220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de-DE" altLang="de-DE" sz="2200"/>
          </a:p>
        </p:txBody>
      </p:sp>
    </p:spTree>
    <p:extLst>
      <p:ext uri="{BB962C8B-B14F-4D97-AF65-F5344CB8AC3E}">
        <p14:creationId xmlns:p14="http://schemas.microsoft.com/office/powerpoint/2010/main" val="35465362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D70B121-56F4-4848-B38B-182089D90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856B5C4-CF3A-6F44-A907-AABF649DBD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3877"/>
            <a:ext cx="3494362" cy="4930246"/>
          </a:xfrm>
        </p:spPr>
        <p:txBody>
          <a:bodyPr numCol="1">
            <a:normAutofit/>
          </a:bodyPr>
          <a:lstStyle/>
          <a:p>
            <a:pPr algn="r"/>
            <a:r>
              <a:rPr lang="de-DE">
                <a:solidFill>
                  <a:schemeClr val="accent1"/>
                </a:solidFill>
              </a:rPr>
              <a:t>The structure of the school 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D72A2C9-F3CA-4216-8BAD-FA4C970C3C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A8C87F5-4782-FC40-88FC-B86523E407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6031" y="963877"/>
            <a:ext cx="6377769" cy="4930246"/>
          </a:xfrm>
        </p:spPr>
        <p:txBody>
          <a:bodyPr numCol="1" anchor="ctr">
            <a:normAutofit/>
          </a:bodyPr>
          <a:lstStyle/>
          <a:p>
            <a:r>
              <a:rPr lang="de-DE" sz="1500" dirty="0" err="1"/>
              <a:t>has</a:t>
            </a:r>
            <a:r>
              <a:rPr lang="de-DE" sz="1500" dirty="0"/>
              <a:t> 6 </a:t>
            </a:r>
            <a:r>
              <a:rPr lang="de-DE" sz="1500" dirty="0" err="1"/>
              <a:t>buildings</a:t>
            </a:r>
            <a:r>
              <a:rPr lang="de-DE" sz="1500" dirty="0"/>
              <a:t>, </a:t>
            </a:r>
            <a:r>
              <a:rPr lang="de-DE" sz="1500" dirty="0" err="1"/>
              <a:t>among</a:t>
            </a:r>
            <a:r>
              <a:rPr lang="de-DE" sz="1500" dirty="0"/>
              <a:t> </a:t>
            </a:r>
            <a:r>
              <a:rPr lang="de-DE" sz="1500" dirty="0" err="1"/>
              <a:t>which</a:t>
            </a:r>
            <a:r>
              <a:rPr lang="de-DE" sz="1500" dirty="0"/>
              <a:t> </a:t>
            </a:r>
            <a:r>
              <a:rPr lang="de-DE" sz="1500" dirty="0" err="1"/>
              <a:t>there</a:t>
            </a:r>
            <a:r>
              <a:rPr lang="de-DE" sz="1500" dirty="0"/>
              <a:t> </a:t>
            </a:r>
            <a:r>
              <a:rPr lang="de-DE" sz="1500" dirty="0" err="1"/>
              <a:t>is</a:t>
            </a:r>
            <a:r>
              <a:rPr lang="de-DE" sz="1500" dirty="0"/>
              <a:t> a </a:t>
            </a:r>
            <a:r>
              <a:rPr lang="de-DE" sz="1500" dirty="0" err="1"/>
              <a:t>very</a:t>
            </a:r>
            <a:r>
              <a:rPr lang="de-DE" sz="1500" dirty="0"/>
              <a:t> </a:t>
            </a:r>
            <a:r>
              <a:rPr lang="de-DE" sz="1500" dirty="0" err="1"/>
              <a:t>very</a:t>
            </a:r>
            <a:r>
              <a:rPr lang="de-DE" sz="1500" dirty="0"/>
              <a:t> large </a:t>
            </a:r>
            <a:r>
              <a:rPr lang="de-DE" sz="1500" dirty="0" err="1"/>
              <a:t>spots</a:t>
            </a:r>
            <a:r>
              <a:rPr lang="de-DE" sz="1500" dirty="0"/>
              <a:t> hall. </a:t>
            </a:r>
          </a:p>
          <a:p>
            <a:r>
              <a:rPr lang="de-DE" sz="1500" dirty="0"/>
              <a:t>In </a:t>
            </a:r>
            <a:r>
              <a:rPr lang="de-DE" sz="1500" dirty="0" err="1"/>
              <a:t>building</a:t>
            </a:r>
            <a:r>
              <a:rPr lang="de-DE" sz="1500" dirty="0"/>
              <a:t> </a:t>
            </a:r>
            <a:r>
              <a:rPr lang="de-DE" sz="1500" dirty="0" err="1"/>
              <a:t>one</a:t>
            </a:r>
            <a:r>
              <a:rPr lang="de-DE" sz="1500" dirty="0"/>
              <a:t>  </a:t>
            </a:r>
            <a:r>
              <a:rPr lang="de-DE" sz="1500" dirty="0" err="1"/>
              <a:t>computer</a:t>
            </a:r>
            <a:r>
              <a:rPr lang="de-DE" sz="1500" dirty="0"/>
              <a:t> </a:t>
            </a:r>
            <a:r>
              <a:rPr lang="de-DE" sz="1500" dirty="0" err="1"/>
              <a:t>rooms</a:t>
            </a:r>
            <a:r>
              <a:rPr lang="de-DE" sz="1500" dirty="0"/>
              <a:t>, </a:t>
            </a:r>
            <a:r>
              <a:rPr lang="de-DE" sz="1500" dirty="0" err="1"/>
              <a:t>several</a:t>
            </a:r>
            <a:r>
              <a:rPr lang="de-DE" sz="1500" dirty="0"/>
              <a:t> </a:t>
            </a:r>
            <a:r>
              <a:rPr lang="de-DE" sz="1500" dirty="0" err="1"/>
              <a:t>classrooms</a:t>
            </a:r>
            <a:r>
              <a:rPr lang="de-DE" sz="1500" dirty="0"/>
              <a:t>, </a:t>
            </a:r>
            <a:r>
              <a:rPr lang="de-DE" sz="1500" dirty="0" err="1"/>
              <a:t>and</a:t>
            </a:r>
            <a:r>
              <a:rPr lang="de-DE" sz="1500" dirty="0"/>
              <a:t> </a:t>
            </a:r>
            <a:r>
              <a:rPr lang="de-DE" sz="1500" dirty="0" err="1"/>
              <a:t>the</a:t>
            </a:r>
            <a:r>
              <a:rPr lang="de-DE" sz="1500" dirty="0"/>
              <a:t> </a:t>
            </a:r>
            <a:r>
              <a:rPr lang="de-DE" sz="1500" dirty="0" err="1"/>
              <a:t>offices</a:t>
            </a:r>
            <a:r>
              <a:rPr lang="de-DE" sz="1500" dirty="0"/>
              <a:t>, </a:t>
            </a:r>
            <a:r>
              <a:rPr lang="de-DE" sz="1500" dirty="0" err="1"/>
              <a:t>amongst</a:t>
            </a:r>
            <a:r>
              <a:rPr lang="de-DE" sz="1500" dirty="0"/>
              <a:t> </a:t>
            </a:r>
            <a:r>
              <a:rPr lang="de-DE" sz="1500" dirty="0" err="1"/>
              <a:t>others</a:t>
            </a:r>
            <a:r>
              <a:rPr lang="de-DE" sz="1500" dirty="0"/>
              <a:t>, </a:t>
            </a:r>
            <a:r>
              <a:rPr lang="de-DE" sz="1500" dirty="0" err="1"/>
              <a:t>the</a:t>
            </a:r>
            <a:r>
              <a:rPr lang="de-DE" sz="1500" dirty="0"/>
              <a:t> </a:t>
            </a:r>
            <a:r>
              <a:rPr lang="de-DE" sz="1500" dirty="0" err="1"/>
              <a:t>Headmaster´s</a:t>
            </a:r>
            <a:r>
              <a:rPr lang="de-DE" sz="1500" dirty="0"/>
              <a:t> </a:t>
            </a:r>
            <a:r>
              <a:rPr lang="de-DE" sz="1500" dirty="0" err="1"/>
              <a:t>office</a:t>
            </a:r>
            <a:endParaRPr lang="de-DE" sz="1500" dirty="0"/>
          </a:p>
          <a:p>
            <a:r>
              <a:rPr lang="de-DE" sz="1500" dirty="0"/>
              <a:t>In </a:t>
            </a:r>
            <a:r>
              <a:rPr lang="de-DE" sz="1500" dirty="0" err="1"/>
              <a:t>building</a:t>
            </a:r>
            <a:r>
              <a:rPr lang="de-DE" sz="1500" dirty="0"/>
              <a:t> </a:t>
            </a:r>
            <a:r>
              <a:rPr lang="de-DE" sz="1500" dirty="0" err="1"/>
              <a:t>two</a:t>
            </a:r>
            <a:r>
              <a:rPr lang="de-DE" sz="1500" dirty="0"/>
              <a:t> </a:t>
            </a:r>
            <a:r>
              <a:rPr lang="de-DE" sz="1500" dirty="0" err="1"/>
              <a:t>the</a:t>
            </a:r>
            <a:r>
              <a:rPr lang="de-DE" sz="1500" dirty="0"/>
              <a:t> </a:t>
            </a:r>
            <a:r>
              <a:rPr lang="de-DE" sz="1500" dirty="0" err="1"/>
              <a:t>big</a:t>
            </a:r>
            <a:r>
              <a:rPr lang="de-DE" sz="1500" dirty="0"/>
              <a:t> </a:t>
            </a:r>
            <a:r>
              <a:rPr lang="de-DE" sz="1500" dirty="0" err="1"/>
              <a:t>library</a:t>
            </a:r>
            <a:r>
              <a:rPr lang="de-DE" sz="1500" dirty="0"/>
              <a:t>, a </a:t>
            </a:r>
            <a:r>
              <a:rPr lang="de-DE" sz="1500" dirty="0" err="1"/>
              <a:t>few</a:t>
            </a:r>
            <a:r>
              <a:rPr lang="de-DE" sz="1500" dirty="0"/>
              <a:t> </a:t>
            </a:r>
            <a:r>
              <a:rPr lang="de-DE" sz="1500" dirty="0" err="1"/>
              <a:t>teachers</a:t>
            </a:r>
            <a:r>
              <a:rPr lang="de-DE" sz="1500" dirty="0"/>
              <a:t>’ </a:t>
            </a:r>
            <a:r>
              <a:rPr lang="de-DE" sz="1500" dirty="0" err="1"/>
              <a:t>room</a:t>
            </a:r>
            <a:r>
              <a:rPr lang="de-DE" sz="1500" dirty="0"/>
              <a:t>, </a:t>
            </a:r>
            <a:r>
              <a:rPr lang="de-DE" sz="1500" dirty="0" err="1"/>
              <a:t>for</a:t>
            </a:r>
            <a:r>
              <a:rPr lang="de-DE" sz="1500" dirty="0"/>
              <a:t> </a:t>
            </a:r>
            <a:r>
              <a:rPr lang="de-DE" sz="1500" dirty="0" err="1"/>
              <a:t>example</a:t>
            </a:r>
            <a:r>
              <a:rPr lang="de-DE" sz="1500" dirty="0"/>
              <a:t> </a:t>
            </a:r>
            <a:r>
              <a:rPr lang="de-DE" sz="1500" dirty="0" err="1"/>
              <a:t>Mathematics</a:t>
            </a:r>
            <a:r>
              <a:rPr lang="de-DE" sz="1500" dirty="0"/>
              <a:t>, </a:t>
            </a:r>
            <a:r>
              <a:rPr lang="de-DE" sz="1500" dirty="0" err="1"/>
              <a:t>Spanish</a:t>
            </a:r>
            <a:r>
              <a:rPr lang="de-DE" sz="1500" dirty="0"/>
              <a:t> </a:t>
            </a:r>
            <a:r>
              <a:rPr lang="de-DE" sz="1500" dirty="0" err="1"/>
              <a:t>and</a:t>
            </a:r>
            <a:r>
              <a:rPr lang="de-DE" sz="1500" dirty="0"/>
              <a:t> </a:t>
            </a:r>
            <a:r>
              <a:rPr lang="de-DE" sz="1500" dirty="0" err="1"/>
              <a:t>Geography</a:t>
            </a:r>
            <a:r>
              <a:rPr lang="de-DE" sz="1500" dirty="0"/>
              <a:t>, </a:t>
            </a:r>
            <a:r>
              <a:rPr lang="de-DE" sz="1500" dirty="0" err="1"/>
              <a:t>class</a:t>
            </a:r>
            <a:r>
              <a:rPr lang="de-DE" sz="1500" dirty="0"/>
              <a:t> </a:t>
            </a:r>
            <a:r>
              <a:rPr lang="de-DE" sz="1500" dirty="0" err="1"/>
              <a:t>rooms</a:t>
            </a:r>
            <a:r>
              <a:rPr lang="de-DE" sz="1500" dirty="0"/>
              <a:t> </a:t>
            </a:r>
            <a:r>
              <a:rPr lang="de-DE" sz="1500" dirty="0" err="1"/>
              <a:t>and</a:t>
            </a:r>
            <a:r>
              <a:rPr lang="de-DE" sz="1500" dirty="0"/>
              <a:t> </a:t>
            </a:r>
            <a:r>
              <a:rPr lang="de-DE" sz="1500" dirty="0" err="1"/>
              <a:t>the</a:t>
            </a:r>
            <a:r>
              <a:rPr lang="de-DE" sz="1500" dirty="0"/>
              <a:t> </a:t>
            </a:r>
            <a:r>
              <a:rPr lang="de-DE" sz="1500" dirty="0" err="1"/>
              <a:t>cafeteria</a:t>
            </a:r>
            <a:r>
              <a:rPr lang="de-DE" sz="1500" dirty="0"/>
              <a:t> </a:t>
            </a:r>
          </a:p>
          <a:p>
            <a:r>
              <a:rPr lang="de-DE" sz="1500" dirty="0"/>
              <a:t>In </a:t>
            </a:r>
            <a:r>
              <a:rPr lang="de-DE" sz="1500" dirty="0" err="1"/>
              <a:t>building</a:t>
            </a:r>
            <a:r>
              <a:rPr lang="de-DE" sz="1500" dirty="0"/>
              <a:t> </a:t>
            </a:r>
            <a:r>
              <a:rPr lang="de-DE" sz="1500" dirty="0" err="1"/>
              <a:t>three</a:t>
            </a:r>
            <a:r>
              <a:rPr lang="de-DE" sz="1500" dirty="0"/>
              <a:t> </a:t>
            </a:r>
            <a:r>
              <a:rPr lang="de-DE" sz="1500" dirty="0" err="1"/>
              <a:t>classrooms</a:t>
            </a:r>
            <a:r>
              <a:rPr lang="de-DE" sz="1500" dirty="0"/>
              <a:t>.</a:t>
            </a:r>
          </a:p>
          <a:p>
            <a:r>
              <a:rPr lang="de-DE" sz="1500" dirty="0"/>
              <a:t>In </a:t>
            </a:r>
            <a:r>
              <a:rPr lang="de-DE" sz="1500" dirty="0" err="1"/>
              <a:t>building</a:t>
            </a:r>
            <a:r>
              <a:rPr lang="de-DE" sz="1500" dirty="0"/>
              <a:t> </a:t>
            </a:r>
            <a:r>
              <a:rPr lang="de-DE" sz="1500" dirty="0" err="1"/>
              <a:t>four</a:t>
            </a:r>
            <a:r>
              <a:rPr lang="de-DE" sz="1500" dirty="0"/>
              <a:t>, </a:t>
            </a:r>
            <a:r>
              <a:rPr lang="de-DE" sz="1500" dirty="0" err="1"/>
              <a:t>second</a:t>
            </a:r>
            <a:r>
              <a:rPr lang="de-DE" sz="1500" dirty="0"/>
              <a:t> </a:t>
            </a:r>
            <a:r>
              <a:rPr lang="de-DE" sz="1500" dirty="0" err="1"/>
              <a:t>floor</a:t>
            </a:r>
            <a:r>
              <a:rPr lang="de-DE" sz="1500" dirty="0"/>
              <a:t> </a:t>
            </a:r>
            <a:r>
              <a:rPr lang="de-DE" sz="1500" dirty="0" err="1"/>
              <a:t>the</a:t>
            </a:r>
            <a:r>
              <a:rPr lang="de-DE" sz="1500" dirty="0"/>
              <a:t> </a:t>
            </a:r>
            <a:r>
              <a:rPr lang="de-DE" sz="1500" dirty="0" err="1"/>
              <a:t>science</a:t>
            </a:r>
            <a:r>
              <a:rPr lang="de-DE" sz="1500" dirty="0"/>
              <a:t> </a:t>
            </a:r>
            <a:r>
              <a:rPr lang="de-DE" sz="1500" dirty="0" err="1"/>
              <a:t>and</a:t>
            </a:r>
            <a:r>
              <a:rPr lang="de-DE" sz="1500" dirty="0"/>
              <a:t> </a:t>
            </a:r>
            <a:r>
              <a:rPr lang="de-DE" sz="1500" dirty="0" err="1"/>
              <a:t>biology</a:t>
            </a:r>
            <a:r>
              <a:rPr lang="de-DE" sz="1500" dirty="0"/>
              <a:t> </a:t>
            </a:r>
            <a:r>
              <a:rPr lang="de-DE" sz="1500" dirty="0" err="1"/>
              <a:t>rooms</a:t>
            </a:r>
            <a:r>
              <a:rPr lang="de-DE" sz="1500" dirty="0"/>
              <a:t> </a:t>
            </a:r>
            <a:r>
              <a:rPr lang="de-DE" sz="1500" dirty="0" err="1"/>
              <a:t>as</a:t>
            </a:r>
            <a:r>
              <a:rPr lang="de-DE" sz="1500" dirty="0"/>
              <a:t> </a:t>
            </a:r>
            <a:r>
              <a:rPr lang="de-DE" sz="1500" dirty="0" err="1"/>
              <a:t>well</a:t>
            </a:r>
            <a:r>
              <a:rPr lang="de-DE" sz="1500" dirty="0"/>
              <a:t> </a:t>
            </a:r>
            <a:r>
              <a:rPr lang="de-DE" sz="1500" dirty="0" err="1"/>
              <a:t>as</a:t>
            </a:r>
            <a:r>
              <a:rPr lang="de-DE" sz="1500" dirty="0"/>
              <a:t> </a:t>
            </a:r>
            <a:r>
              <a:rPr lang="de-DE" sz="1500" dirty="0" err="1"/>
              <a:t>Physics</a:t>
            </a:r>
            <a:r>
              <a:rPr lang="de-DE" sz="1500" dirty="0"/>
              <a:t> </a:t>
            </a:r>
            <a:r>
              <a:rPr lang="de-DE" sz="1500" dirty="0" err="1"/>
              <a:t>and</a:t>
            </a:r>
            <a:r>
              <a:rPr lang="de-DE" sz="1500" dirty="0"/>
              <a:t> Chemistry </a:t>
            </a:r>
            <a:r>
              <a:rPr lang="de-DE" sz="1500" dirty="0" err="1"/>
              <a:t>and</a:t>
            </a:r>
            <a:r>
              <a:rPr lang="de-DE" sz="1500" dirty="0"/>
              <a:t> </a:t>
            </a:r>
            <a:r>
              <a:rPr lang="de-DE" sz="1500" dirty="0" err="1"/>
              <a:t>art</a:t>
            </a:r>
            <a:r>
              <a:rPr lang="de-DE" sz="1500" dirty="0"/>
              <a:t> </a:t>
            </a:r>
            <a:r>
              <a:rPr lang="de-DE" sz="1500" dirty="0" err="1"/>
              <a:t>rooms</a:t>
            </a:r>
            <a:endParaRPr lang="de-DE" sz="1500" dirty="0"/>
          </a:p>
          <a:p>
            <a:r>
              <a:rPr lang="de-DE" sz="1500" dirty="0"/>
              <a:t>In </a:t>
            </a:r>
            <a:r>
              <a:rPr lang="de-DE" sz="1500" dirty="0" err="1"/>
              <a:t>building</a:t>
            </a:r>
            <a:r>
              <a:rPr lang="de-DE" sz="1500" dirty="0"/>
              <a:t> </a:t>
            </a:r>
            <a:r>
              <a:rPr lang="de-DE" sz="1500" dirty="0" err="1"/>
              <a:t>five</a:t>
            </a:r>
            <a:r>
              <a:rPr lang="de-DE" sz="1500" dirty="0"/>
              <a:t> </a:t>
            </a:r>
            <a:r>
              <a:rPr lang="de-DE" sz="1500" dirty="0" err="1"/>
              <a:t>the</a:t>
            </a:r>
            <a:r>
              <a:rPr lang="de-DE" sz="1500" dirty="0"/>
              <a:t> </a:t>
            </a:r>
            <a:r>
              <a:rPr lang="de-DE" sz="1500" dirty="0" err="1"/>
              <a:t>senior</a:t>
            </a:r>
            <a:r>
              <a:rPr lang="de-DE" sz="1500" dirty="0"/>
              <a:t> </a:t>
            </a:r>
            <a:r>
              <a:rPr lang="de-DE" sz="1500" dirty="0" err="1"/>
              <a:t>students</a:t>
            </a:r>
            <a:r>
              <a:rPr lang="de-DE" sz="1500" dirty="0"/>
              <a:t>.</a:t>
            </a:r>
          </a:p>
          <a:p>
            <a:r>
              <a:rPr lang="de-DE" sz="1500" dirty="0"/>
              <a:t>Building </a:t>
            </a:r>
            <a:r>
              <a:rPr lang="de-DE" sz="1500" dirty="0" err="1"/>
              <a:t>five</a:t>
            </a:r>
            <a:r>
              <a:rPr lang="de-DE" sz="1500" dirty="0"/>
              <a:t> </a:t>
            </a:r>
            <a:r>
              <a:rPr lang="de-DE" sz="1500" dirty="0" err="1"/>
              <a:t>the</a:t>
            </a:r>
            <a:r>
              <a:rPr lang="de-DE" sz="1500" dirty="0"/>
              <a:t> </a:t>
            </a:r>
            <a:r>
              <a:rPr lang="de-DE" sz="1500" dirty="0" err="1"/>
              <a:t>sports</a:t>
            </a:r>
            <a:r>
              <a:rPr lang="de-DE" sz="1500" dirty="0"/>
              <a:t> hall.</a:t>
            </a:r>
          </a:p>
          <a:p>
            <a:r>
              <a:rPr lang="de-DE" sz="1500" dirty="0" err="1"/>
              <a:t>Freshly</a:t>
            </a:r>
            <a:r>
              <a:rPr lang="de-DE" sz="1500" dirty="0"/>
              <a:t> </a:t>
            </a:r>
            <a:r>
              <a:rPr lang="de-DE" sz="1500" dirty="0" err="1"/>
              <a:t>renovated</a:t>
            </a:r>
            <a:endParaRPr lang="de-DE" sz="1500" dirty="0"/>
          </a:p>
          <a:p>
            <a:endParaRPr lang="de-DE" sz="15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D70B121-56F4-4848-B38B-182089D90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1EAE0A2-EDA8-4D46-A0D9-26ACCAB977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3877"/>
            <a:ext cx="3494362" cy="4930246"/>
          </a:xfrm>
        </p:spPr>
        <p:txBody>
          <a:bodyPr numCol="1">
            <a:normAutofit/>
          </a:bodyPr>
          <a:lstStyle/>
          <a:p>
            <a:pPr algn="r"/>
            <a:r>
              <a:rPr lang="en-US">
                <a:solidFill>
                  <a:schemeClr val="accent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EXAMS AT FOS</a:t>
            </a:r>
            <a:endParaRPr lang="de-DE" altLang="de-DE">
              <a:solidFill>
                <a:schemeClr val="accent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D72A2C9-F3CA-4216-8BAD-FA4C970C3C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FCD1754-C4E7-D645-BEDE-8CF5CA84E7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6031" y="963877"/>
            <a:ext cx="6377769" cy="4930246"/>
          </a:xfrm>
        </p:spPr>
        <p:txBody>
          <a:bodyPr numCol="1" anchor="ctr">
            <a:normAutofit/>
          </a:bodyPr>
          <a:lstStyle/>
          <a:p>
            <a:r>
              <a:rPr lang="en-US" sz="2400"/>
              <a:t>BBR/EBBR (</a:t>
            </a:r>
            <a:r>
              <a:rPr lang="de-DE" altLang="de-DE" sz="2400" b="0" i="0">
                <a:effectLst/>
                <a:latin typeface="arial" panose="020B0604020202020204" pitchFamily="34" charset="0"/>
              </a:rPr>
              <a:t>Die </a:t>
            </a:r>
            <a:r>
              <a:rPr lang="en-US" sz="2400" b="0" i="0">
                <a:effectLst/>
                <a:latin typeface="arial" panose="020B0604020202020204" pitchFamily="34" charset="0"/>
              </a:rPr>
              <a:t>(erweiterte) </a:t>
            </a:r>
            <a:r>
              <a:rPr lang="de-DE" altLang="de-DE" sz="2400" b="0" i="0">
                <a:effectLst/>
                <a:latin typeface="arial" panose="020B0604020202020204" pitchFamily="34" charset="0"/>
              </a:rPr>
              <a:t>Berufsbildungsreife</a:t>
            </a:r>
            <a:r>
              <a:rPr lang="en-US" sz="2400" b="0" i="0">
                <a:effectLst/>
                <a:latin typeface="arial" panose="020B0604020202020204" pitchFamily="34" charset="0"/>
              </a:rPr>
              <a:t>)</a:t>
            </a:r>
            <a:endParaRPr lang="en-US" sz="2400"/>
          </a:p>
          <a:p>
            <a:r>
              <a:rPr lang="en-US" sz="2400"/>
              <a:t>the first qualification you obtain in high-school</a:t>
            </a:r>
          </a:p>
          <a:p>
            <a:r>
              <a:rPr lang="en-US" sz="2400"/>
              <a:t>the exam is taken in the 9</a:t>
            </a:r>
            <a:r>
              <a:rPr lang="en-US" sz="2400" baseline="30000"/>
              <a:t>th</a:t>
            </a:r>
            <a:r>
              <a:rPr lang="en-US" sz="2400"/>
              <a:t> grade</a:t>
            </a:r>
          </a:p>
          <a:p>
            <a:r>
              <a:rPr lang="en-US" sz="2400"/>
              <a:t>taken in Mathematics and German</a:t>
            </a:r>
          </a:p>
          <a:p>
            <a:r>
              <a:rPr lang="en-US" sz="2400"/>
              <a:t>admission is a condition for the participation to the next ,exam, the MSA</a:t>
            </a:r>
          </a:p>
          <a:p>
            <a:r>
              <a:rPr lang="en-US" sz="2400"/>
              <a:t>over 90% of the pupils at FOS succeed it</a:t>
            </a:r>
            <a:endParaRPr lang="de-DE" altLang="de-DE" sz="2400"/>
          </a:p>
        </p:txBody>
      </p:sp>
    </p:spTree>
    <p:extLst>
      <p:ext uri="{BB962C8B-B14F-4D97-AF65-F5344CB8AC3E}">
        <p14:creationId xmlns:p14="http://schemas.microsoft.com/office/powerpoint/2010/main" val="19586760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D70B121-56F4-4848-B38B-182089D90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C285F8E-1C9B-3145-9CDD-764765F398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3877"/>
            <a:ext cx="3494362" cy="4930246"/>
          </a:xfrm>
        </p:spPr>
        <p:txBody>
          <a:bodyPr numCol="1">
            <a:normAutofit/>
          </a:bodyPr>
          <a:lstStyle/>
          <a:p>
            <a:pPr algn="r"/>
            <a:r>
              <a:rPr lang="en-US">
                <a:solidFill>
                  <a:schemeClr val="accent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EXAMS AT FOS</a:t>
            </a:r>
            <a:endParaRPr lang="de-DE" altLang="de-DE">
              <a:solidFill>
                <a:schemeClr val="accent1"/>
              </a:solidFill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D72A2C9-F3CA-4216-8BAD-FA4C970C3C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6B269F6-764B-DD49-8D08-0C3C052FC6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6031" y="963877"/>
            <a:ext cx="6377769" cy="4930246"/>
          </a:xfrm>
        </p:spPr>
        <p:txBody>
          <a:bodyPr numCol="1" anchor="ctr">
            <a:normAutofit/>
          </a:bodyPr>
          <a:lstStyle/>
          <a:p>
            <a:r>
              <a:rPr lang="en-US" sz="2200"/>
              <a:t>MSA (</a:t>
            </a:r>
            <a:r>
              <a:rPr lang="de-DE" altLang="de-DE" sz="2200" b="0" i="0">
                <a:effectLst/>
                <a:latin typeface="arial" panose="020B0604020202020204" pitchFamily="34" charset="0"/>
              </a:rPr>
              <a:t>Der Mittlere Schulabschluss</a:t>
            </a:r>
            <a:r>
              <a:rPr lang="en-US" sz="2200" b="0" i="0">
                <a:effectLst/>
                <a:latin typeface="arial" panose="020B0604020202020204" pitchFamily="34" charset="0"/>
              </a:rPr>
              <a:t>)</a:t>
            </a:r>
            <a:endParaRPr lang="en-US" sz="2200"/>
          </a:p>
          <a:p>
            <a:r>
              <a:rPr lang="en-US" sz="2200"/>
              <a:t>taken in the 9</a:t>
            </a:r>
            <a:r>
              <a:rPr lang="en-US" sz="2200" baseline="30000"/>
              <a:t>th</a:t>
            </a:r>
            <a:r>
              <a:rPr lang="en-US" sz="2200"/>
              <a:t> grade in Mathematics, German and English</a:t>
            </a:r>
          </a:p>
          <a:p>
            <a:r>
              <a:rPr lang="en-US" sz="2200"/>
              <a:t>if you succeed it and don’t want to or cannot continue the education, you need it to start an apprentiship as a postman, shop-assistant etc</a:t>
            </a:r>
          </a:p>
          <a:p>
            <a:r>
              <a:rPr lang="en-US" sz="2200"/>
              <a:t>if your grade is better than a C (3) then you can continue your senior high education and do your A-levels in a senior high</a:t>
            </a:r>
          </a:p>
          <a:p>
            <a:r>
              <a:rPr lang="en-US" sz="2200"/>
              <a:t>if not there are other alternatives to do A-level similar qualifications</a:t>
            </a:r>
          </a:p>
          <a:p>
            <a:r>
              <a:rPr lang="en-US" sz="2200"/>
              <a:t>the majority of the students at FOS continue their education after the 10</a:t>
            </a:r>
            <a:r>
              <a:rPr lang="en-US" sz="2200" baseline="30000"/>
              <a:t>th</a:t>
            </a:r>
            <a:r>
              <a:rPr lang="en-US" sz="2200"/>
              <a:t> grade</a:t>
            </a:r>
          </a:p>
          <a:p>
            <a:endParaRPr lang="de-DE" altLang="de-DE" sz="2200"/>
          </a:p>
        </p:txBody>
      </p:sp>
    </p:spTree>
    <p:extLst>
      <p:ext uri="{BB962C8B-B14F-4D97-AF65-F5344CB8AC3E}">
        <p14:creationId xmlns:p14="http://schemas.microsoft.com/office/powerpoint/2010/main" val="40311064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D70B121-56F4-4848-B38B-182089D90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7B0F415-74A7-3947-B1B8-CDA24A6C77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9882" y="963877"/>
            <a:ext cx="3494362" cy="4930246"/>
          </a:xfrm>
        </p:spPr>
        <p:txBody>
          <a:bodyPr numCol="1">
            <a:normAutofit/>
          </a:bodyPr>
          <a:lstStyle/>
          <a:p>
            <a:pPr algn="r"/>
            <a:r>
              <a:rPr lang="en-US" dirty="0">
                <a:solidFill>
                  <a:schemeClr val="accent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EXAMS AT FOS</a:t>
            </a:r>
            <a:endParaRPr lang="de-DE" altLang="de-DE" dirty="0">
              <a:solidFill>
                <a:schemeClr val="accent1"/>
              </a:solidFill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D72A2C9-F3CA-4216-8BAD-FA4C970C3C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415E561-7A30-674F-B2F3-6218D9116C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6031" y="963877"/>
            <a:ext cx="6377769" cy="4930246"/>
          </a:xfrm>
        </p:spPr>
        <p:txBody>
          <a:bodyPr numCol="1" anchor="ctr">
            <a:normAutofit/>
          </a:bodyPr>
          <a:lstStyle/>
          <a:p>
            <a:r>
              <a:rPr lang="en-US" sz="2400"/>
              <a:t>A-LEVELS</a:t>
            </a:r>
          </a:p>
          <a:p>
            <a:r>
              <a:rPr lang="en-US" sz="2400"/>
              <a:t>written in the 13</a:t>
            </a:r>
            <a:r>
              <a:rPr lang="en-US" sz="2400" baseline="30000"/>
              <a:t>th</a:t>
            </a:r>
            <a:r>
              <a:rPr lang="en-US" sz="2400"/>
              <a:t> grade</a:t>
            </a:r>
          </a:p>
          <a:p>
            <a:r>
              <a:rPr lang="en-US" sz="2400"/>
              <a:t>the written exams are taken mostly in the advanced courses, the oral ones in the basic courses</a:t>
            </a:r>
          </a:p>
          <a:p>
            <a:r>
              <a:rPr lang="en-US" sz="2400"/>
              <a:t>the A-Level are necessary for university studies such as Medicine, Informatics, Engineering, etc.</a:t>
            </a:r>
          </a:p>
          <a:p>
            <a:r>
              <a:rPr lang="en-US" sz="2400"/>
              <a:t>most of the students of the senior high at FOS  succeed their A-Levels and study at the university</a:t>
            </a:r>
          </a:p>
          <a:p>
            <a:endParaRPr lang="en-US" sz="2400"/>
          </a:p>
          <a:p>
            <a:endParaRPr lang="de-DE" altLang="de-DE" sz="2400"/>
          </a:p>
        </p:txBody>
      </p:sp>
    </p:spTree>
    <p:extLst>
      <p:ext uri="{BB962C8B-B14F-4D97-AF65-F5344CB8AC3E}">
        <p14:creationId xmlns:p14="http://schemas.microsoft.com/office/powerpoint/2010/main" val="27567293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976</Words>
  <Application>Microsoft Macintosh PowerPoint</Application>
  <PresentationFormat>Breitbild</PresentationFormat>
  <Paragraphs>131</Paragraphs>
  <Slides>27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27</vt:i4>
      </vt:variant>
    </vt:vector>
  </HeadingPairs>
  <TitlesOfParts>
    <vt:vector size="34" baseType="lpstr">
      <vt:lpstr>Aharoni</vt:lpstr>
      <vt:lpstr>Arial</vt:lpstr>
      <vt:lpstr>Arial</vt:lpstr>
      <vt:lpstr>Calibri</vt:lpstr>
      <vt:lpstr>Calibri Light</vt:lpstr>
      <vt:lpstr>Rockwell</vt:lpstr>
      <vt:lpstr>Office</vt:lpstr>
      <vt:lpstr>FRIEDENSBURG OBERSCHULE BERLIN</vt:lpstr>
      <vt:lpstr>FOS images</vt:lpstr>
      <vt:lpstr>FOS Table of Contents</vt:lpstr>
      <vt:lpstr>FOS General Information</vt:lpstr>
      <vt:lpstr>FOS General Information</vt:lpstr>
      <vt:lpstr>The structure of the school </vt:lpstr>
      <vt:lpstr>EXAMS AT FOS</vt:lpstr>
      <vt:lpstr>EXAMS AT FOS</vt:lpstr>
      <vt:lpstr>EXAMS AT FOS</vt:lpstr>
      <vt:lpstr>Cafeteria </vt:lpstr>
      <vt:lpstr>Cafeteria</vt:lpstr>
      <vt:lpstr>Biology</vt:lpstr>
      <vt:lpstr>Biology</vt:lpstr>
      <vt:lpstr>PowerPoint-Präsentation</vt:lpstr>
      <vt:lpstr>Art rooms </vt:lpstr>
      <vt:lpstr>Art rooms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Our BOP orchestra gives concerts in and outside school</vt:lpstr>
      <vt:lpstr>Often for entertainment and also charity purposes </vt:lpstr>
      <vt:lpstr>Our BOP Arts exhibits in our school halls</vt:lpstr>
      <vt:lpstr>In BOP Translation we created welcome  signs in 100 languages and translated the door signs in English and Spanish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FRIEDENSBURG OBERSCHULE BERLIN</dc:title>
  <dc:creator>lorellei visan</dc:creator>
  <cp:lastModifiedBy>lorellei visan</cp:lastModifiedBy>
  <cp:revision>1</cp:revision>
  <dcterms:created xsi:type="dcterms:W3CDTF">2020-01-24T07:37:14Z</dcterms:created>
  <dcterms:modified xsi:type="dcterms:W3CDTF">2020-01-24T07:37:59Z</dcterms:modified>
</cp:coreProperties>
</file>