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embeddedFontLst>
    <p:embeddedFont>
      <p:font typeface="Gill Sans" panose="020B0502020104020203" pitchFamily="34" charset="-79"/>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Qj89WfDHDRMBFRR8tzOVN2sut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17C7C0-FC39-4B68-8FF5-12BD61E34C4C}">
  <a:tblStyle styleId="{B017C7C0-FC39-4B68-8FF5-12BD61E34C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varScale="1">
        <p:scale>
          <a:sx n="102" d="100"/>
          <a:sy n="102" d="100"/>
        </p:scale>
        <p:origin x="192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d80587e2b_0_2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d80587e2b_0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6d80587e2b_0_2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d80587e2b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6d80587e2b_0_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d80587e2b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6d80587e2b_0_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d80587e2b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6d80587e2b_0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d80587e2b_0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6d80587e2b_0_2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d80587e2b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6d80587e2b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e11995672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e1199567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6e1199567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d80587e2b_0_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d80587e2b_0_3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6d80587e2b_0_3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d80587e2b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6d80587e2b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d80587e2b_0_3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6d80587e2b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6d80587e2b_0_3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d80587e2b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6d80587e2b_0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d80587e2b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d80587e2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6d80587e2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d80587e2b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d80587e2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6d80587e2b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d80587e2b_0_3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d80587e2b_0_3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6d80587e2b_0_3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d80587e2b_0_3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d80587e2b_0_3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6d80587e2b_0_3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d80587e2b_0_3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d80587e2b_0_3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6d80587e2b_0_3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d80587e2b_0_3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d80587e2b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6d80587e2b_0_3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d80587e2b_0_3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d80587e2b_0_3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6d80587e2b_0_3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e7d249a8e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e7d249a8e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6e7d249a8e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e7d249a8e_0_2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e7d249a8e_0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6e7d249a8e_0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e7d249a8e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e7d249a8e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6e7d249a8e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e7d249a8e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e7d249a8e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6e7d249a8e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e7d249a8e_0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e7d249a8e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6e7d249a8e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e7d249a8e_0_2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e7d249a8e_0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6e7d249a8e_0_2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e7d249a8e_0_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e7d249a8e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6e7d249a8e_0_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6e7d249a8e_0_2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6e7d249a8e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6e7d249a8e_0_2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6e7d249a8e_0_2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6e7d249a8e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6e7d249a8e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6ee0818f9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6ee0818f9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g6ee0818f9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d80587e2b_0_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6d80587e2b_0_2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0"/>
        <p:cNvGrpSpPr/>
        <p:nvPr/>
      </p:nvGrpSpPr>
      <p:grpSpPr>
        <a:xfrm>
          <a:off x="0" y="0"/>
          <a:ext cx="0" cy="0"/>
          <a:chOff x="0" y="0"/>
          <a:chExt cx="0" cy="0"/>
        </a:xfrm>
      </p:grpSpPr>
      <p:sp>
        <p:nvSpPr>
          <p:cNvPr id="21" name="Google Shape;21;p13"/>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8AD82C"/>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rmAutofit/>
          </a:bodyPr>
          <a:lstStyle>
            <a:lvl1pPr lvl="0" algn="l">
              <a:lnSpc>
                <a:spcPct val="100000"/>
              </a:lnSpc>
              <a:spcBef>
                <a:spcPts val="600"/>
              </a:spcBef>
              <a:spcAft>
                <a:spcPts val="0"/>
              </a:spcAft>
              <a:buSzPts val="2080"/>
              <a:buNone/>
              <a:defRPr sz="2600">
                <a:solidFill>
                  <a:srgbClr val="518312"/>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
        <p:nvSpPr>
          <p:cNvPr id="26" name="Google Shape;26;p13"/>
          <p:cNvSpPr/>
          <p:nvPr/>
        </p:nvSpPr>
        <p:spPr>
          <a:xfrm>
            <a:off x="921433" y="1413802"/>
            <a:ext cx="210312" cy="210312"/>
          </a:xfrm>
          <a:prstGeom prst="ellipse">
            <a:avLst/>
          </a:prstGeom>
          <a:gradFill>
            <a:gsLst>
              <a:gs pos="0">
                <a:srgbClr val="E5E9E5">
                  <a:alpha val="94901"/>
                </a:srgbClr>
              </a:gs>
              <a:gs pos="50000">
                <a:srgbClr val="CED3CB">
                  <a:alpha val="89803"/>
                </a:srgbClr>
              </a:gs>
              <a:gs pos="95000">
                <a:srgbClr val="8F9E7F">
                  <a:alpha val="87843"/>
                </a:srgbClr>
              </a:gs>
              <a:gs pos="100000">
                <a:srgbClr val="437400">
                  <a:alpha val="84705"/>
                </a:srgbClr>
              </a:gs>
            </a:gsLst>
            <a:path path="circle">
              <a:fillToRect r="100000" b="100000"/>
            </a:path>
            <a:tileRect l="-100000" t="-100000"/>
          </a:gradFill>
          <a:ln w="9525" cap="rnd" cmpd="sng">
            <a:solidFill>
              <a:srgbClr val="384D13">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7" name="Google Shape;27;p13"/>
          <p:cNvSpPr/>
          <p:nvPr/>
        </p:nvSpPr>
        <p:spPr>
          <a:xfrm>
            <a:off x="1157176" y="1345016"/>
            <a:ext cx="64008" cy="64008"/>
          </a:xfrm>
          <a:prstGeom prst="ellipse">
            <a:avLst/>
          </a:prstGeom>
          <a:noFill/>
          <a:ln w="12700" cap="rnd" cmpd="sng">
            <a:solidFill>
              <a:srgbClr val="33451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8AD8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2"/>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2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8AD8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3"/>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2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8AD8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ekop" type="secHead">
  <p:cSld name="SECTION_HEADER">
    <p:spTree>
      <p:nvGrpSpPr>
        <p:cNvPr id="1" name="Shape 34"/>
        <p:cNvGrpSpPr/>
        <p:nvPr/>
      </p:nvGrpSpPr>
      <p:grpSpPr>
        <a:xfrm>
          <a:off x="0" y="0"/>
          <a:ext cx="0" cy="0"/>
          <a:chOff x="0" y="0"/>
          <a:chExt cx="0" cy="0"/>
        </a:xfrm>
      </p:grpSpPr>
      <p:sp>
        <p:nvSpPr>
          <p:cNvPr id="35" name="Google Shape;35;p15"/>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 name="Google Shape;36;p15"/>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8AD82C"/>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0"/>
              </a:spcBef>
              <a:spcAft>
                <a:spcPts val="0"/>
              </a:spcAft>
              <a:buSzPts val="1600"/>
              <a:buNone/>
              <a:defRPr sz="2000">
                <a:solidFill>
                  <a:srgbClr val="518312"/>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
        <p:nvSpPr>
          <p:cNvPr id="41" name="Google Shape;41;p15"/>
          <p:cNvSpPr/>
          <p:nvPr/>
        </p:nvSpPr>
        <p:spPr>
          <a:xfrm>
            <a:off x="2286000" y="0"/>
            <a:ext cx="76200" cy="6858054"/>
          </a:xfrm>
          <a:prstGeom prst="rect">
            <a:avLst/>
          </a:prstGeom>
          <a:solidFill>
            <a:schemeClr val="lt1"/>
          </a:solidFill>
          <a:ln>
            <a:noFill/>
          </a:ln>
          <a:effectLst>
            <a:outerShdw blurRad="38550" dist="38000" dir="10800000" algn="tl" rotWithShape="0">
              <a:srgbClr val="746E55">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15"/>
          <p:cNvSpPr/>
          <p:nvPr/>
        </p:nvSpPr>
        <p:spPr>
          <a:xfrm>
            <a:off x="2172321" y="2814656"/>
            <a:ext cx="210312" cy="210312"/>
          </a:xfrm>
          <a:prstGeom prst="ellipse">
            <a:avLst/>
          </a:prstGeom>
          <a:gradFill>
            <a:gsLst>
              <a:gs pos="0">
                <a:srgbClr val="E5E9E5">
                  <a:alpha val="94901"/>
                </a:srgbClr>
              </a:gs>
              <a:gs pos="50000">
                <a:srgbClr val="CED3CB">
                  <a:alpha val="89803"/>
                </a:srgbClr>
              </a:gs>
              <a:gs pos="95000">
                <a:srgbClr val="8F9E7F">
                  <a:alpha val="87843"/>
                </a:srgbClr>
              </a:gs>
              <a:gs pos="100000">
                <a:srgbClr val="437400">
                  <a:alpha val="84705"/>
                </a:srgbClr>
              </a:gs>
            </a:gsLst>
            <a:path path="circle">
              <a:fillToRect r="100000" b="100000"/>
            </a:path>
            <a:tileRect l="-100000" t="-100000"/>
          </a:gradFill>
          <a:ln w="9525" cap="rnd" cmpd="sng">
            <a:solidFill>
              <a:srgbClr val="384D13">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3" name="Google Shape;43;p15"/>
          <p:cNvSpPr/>
          <p:nvPr/>
        </p:nvSpPr>
        <p:spPr>
          <a:xfrm>
            <a:off x="2408064" y="2745870"/>
            <a:ext cx="64008" cy="64008"/>
          </a:xfrm>
          <a:prstGeom prst="ellipse">
            <a:avLst/>
          </a:prstGeom>
          <a:noFill/>
          <a:ln w="12700" cap="rnd" cmpd="sng">
            <a:solidFill>
              <a:srgbClr val="33451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8AD8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16"/>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Vergelijking" type="twoTxTwoObj">
  <p:cSld name="TWO_OBJECTS_WITH_TEXT">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AD82C"/>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17"/>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17"/>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17"/>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8AD8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65"/>
        <p:cNvGrpSpPr/>
        <p:nvPr/>
      </p:nvGrpSpPr>
      <p:grpSpPr>
        <a:xfrm>
          <a:off x="0" y="0"/>
          <a:ext cx="0" cy="0"/>
          <a:chOff x="0" y="0"/>
          <a:chExt cx="0" cy="0"/>
        </a:xfrm>
      </p:grpSpPr>
      <p:sp>
        <p:nvSpPr>
          <p:cNvPr id="66" name="Google Shape;66;p19"/>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7" name="Google Shape;67;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
        <p:nvSpPr>
          <p:cNvPr id="70" name="Google Shape;70;p19"/>
          <p:cNvSpPr/>
          <p:nvPr/>
        </p:nvSpPr>
        <p:spPr>
          <a:xfrm>
            <a:off x="1014984" y="-54"/>
            <a:ext cx="73152" cy="6858054"/>
          </a:xfrm>
          <a:prstGeom prst="rect">
            <a:avLst/>
          </a:prstGeom>
          <a:solidFill>
            <a:schemeClr val="lt1"/>
          </a:solidFill>
          <a:ln>
            <a:noFill/>
          </a:ln>
          <a:effectLst>
            <a:outerShdw blurRad="38550" dist="38000" dir="10800000" algn="tl" rotWithShape="0">
              <a:srgbClr val="746E55">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nhoud met bijschrift" type="objTx">
  <p:cSld name="OBJECT_WITH_CAPTION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8AD82C"/>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20"/>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Afbeelding met bijschrift" type="picTx">
  <p:cSld name="PICTURE_WITH_CAPTION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8AD82C"/>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‹nr.›</a:t>
            </a:fld>
            <a:endParaRPr/>
          </a:p>
        </p:txBody>
      </p:sp>
      <p:sp>
        <p:nvSpPr>
          <p:cNvPr id="83" name="Google Shape;83;p21"/>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sp>
        <p:nvSpPr>
          <p:cNvPr id="84" name="Google Shape;84;p21"/>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rmAutofit/>
          </a:bodyPr>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5" name="Google Shape;85;p21"/>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FFEB91">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21"/>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7" name="Google Shape;87;p21"/>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Google Shape;10;p12"/>
          <p:cNvSpPr/>
          <p:nvPr/>
        </p:nvSpPr>
        <p:spPr>
          <a:xfrm>
            <a:off x="-815927" y="-815922"/>
            <a:ext cx="1638887" cy="1638887"/>
          </a:xfrm>
          <a:prstGeom prst="pie">
            <a:avLst>
              <a:gd name="adj1" fmla="val 0"/>
              <a:gd name="adj2" fmla="val 5402120"/>
            </a:avLst>
          </a:prstGeom>
          <a:solidFill>
            <a:srgbClr val="FFFEEF">
              <a:alpha val="32941"/>
            </a:srgbClr>
          </a:solidFill>
          <a:ln w="9525" cap="rnd" cmpd="sng">
            <a:solidFill>
              <a:srgbClr val="E4D0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2"/>
          <p:cNvSpPr/>
          <p:nvPr/>
        </p:nvSpPr>
        <p:spPr>
          <a:xfrm>
            <a:off x="168816" y="21102"/>
            <a:ext cx="1702191" cy="1702191"/>
          </a:xfrm>
          <a:prstGeom prst="ellipse">
            <a:avLst/>
          </a:prstGeom>
          <a:noFill/>
          <a:ln w="27300" cap="rnd" cmpd="sng">
            <a:solidFill>
              <a:srgbClr val="FFFFC9"/>
            </a:solidFill>
            <a:prstDash val="solid"/>
            <a:round/>
            <a:headEnd type="none" w="sm" len="sm"/>
            <a:tailEnd type="none" w="sm" len="sm"/>
          </a:ln>
          <a:effectLst>
            <a:outerShdw blurRad="25400" dist="25400" dir="5400000" algn="tl" rotWithShape="0">
              <a:srgbClr val="B9AD79">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2"/>
          <p:cNvSpPr/>
          <p:nvPr/>
        </p:nvSpPr>
        <p:spPr>
          <a:xfrm rot="2315675">
            <a:off x="182881" y="1055077"/>
            <a:ext cx="1125717" cy="1102624"/>
          </a:xfrm>
          <a:prstGeom prst="donut">
            <a:avLst>
              <a:gd name="adj" fmla="val 11833"/>
            </a:avLst>
          </a:prstGeom>
          <a:gradFill>
            <a:gsLst>
              <a:gs pos="0">
                <a:srgbClr val="FFFEF0">
                  <a:alpha val="69803"/>
                </a:srgbClr>
              </a:gs>
              <a:gs pos="70000">
                <a:srgbClr val="FFFFF6">
                  <a:alpha val="54901"/>
                </a:srgbClr>
              </a:gs>
              <a:gs pos="100000">
                <a:srgbClr val="FFF15A">
                  <a:alpha val="60000"/>
                </a:srgbClr>
              </a:gs>
            </a:gsLst>
            <a:path path="circle">
              <a:fillToRect r="100000" b="100000"/>
            </a:path>
            <a:tileRect l="-100000" t="-100000"/>
          </a:gradFill>
          <a:ln w="9525" cap="rnd" cmpd="sng">
            <a:solidFill>
              <a:srgbClr val="D9C574"/>
            </a:solidFill>
            <a:prstDash val="solid"/>
            <a:round/>
            <a:headEnd type="none" w="sm" len="sm"/>
            <a:tailEnd type="none" w="sm" len="sm"/>
          </a:ln>
          <a:effectLst>
            <a:outerShdw blurRad="12700" dist="15000" dir="4500000" algn="tl" rotWithShape="0">
              <a:srgbClr val="5E5634">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12"/>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1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8AD82C"/>
              </a:buClr>
              <a:buSzPts val="4300"/>
              <a:buFont typeface="Gill Sans"/>
              <a:buNone/>
              <a:defRPr sz="4300" b="0" i="0" u="none" strike="noStrike" cap="none">
                <a:solidFill>
                  <a:srgbClr val="8AD82C"/>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2"/>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6" name="Google Shape;16;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C4B46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C4B46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C4B46E"/>
                </a:solidFill>
                <a:latin typeface="Gill Sans"/>
                <a:ea typeface="Gill Sans"/>
                <a:cs typeface="Gill Sans"/>
                <a:sym typeface="Gill Sans"/>
              </a:defRPr>
            </a:lvl1pPr>
            <a:lvl2pPr marL="0" marR="0" lvl="1" indent="0" algn="ctr" rtl="0">
              <a:spcBef>
                <a:spcPts val="0"/>
              </a:spcBef>
              <a:buNone/>
              <a:defRPr sz="1200" b="0" i="0" u="none" strike="noStrike" cap="none">
                <a:solidFill>
                  <a:srgbClr val="C4B46E"/>
                </a:solidFill>
                <a:latin typeface="Gill Sans"/>
                <a:ea typeface="Gill Sans"/>
                <a:cs typeface="Gill Sans"/>
                <a:sym typeface="Gill Sans"/>
              </a:defRPr>
            </a:lvl2pPr>
            <a:lvl3pPr marL="0" marR="0" lvl="2" indent="0" algn="ctr" rtl="0">
              <a:spcBef>
                <a:spcPts val="0"/>
              </a:spcBef>
              <a:buNone/>
              <a:defRPr sz="1200" b="0" i="0" u="none" strike="noStrike" cap="none">
                <a:solidFill>
                  <a:srgbClr val="C4B46E"/>
                </a:solidFill>
                <a:latin typeface="Gill Sans"/>
                <a:ea typeface="Gill Sans"/>
                <a:cs typeface="Gill Sans"/>
                <a:sym typeface="Gill Sans"/>
              </a:defRPr>
            </a:lvl3pPr>
            <a:lvl4pPr marL="0" marR="0" lvl="3" indent="0" algn="ctr" rtl="0">
              <a:spcBef>
                <a:spcPts val="0"/>
              </a:spcBef>
              <a:buNone/>
              <a:defRPr sz="1200" b="0" i="0" u="none" strike="noStrike" cap="none">
                <a:solidFill>
                  <a:srgbClr val="C4B46E"/>
                </a:solidFill>
                <a:latin typeface="Gill Sans"/>
                <a:ea typeface="Gill Sans"/>
                <a:cs typeface="Gill Sans"/>
                <a:sym typeface="Gill Sans"/>
              </a:defRPr>
            </a:lvl4pPr>
            <a:lvl5pPr marL="0" marR="0" lvl="4" indent="0" algn="ctr" rtl="0">
              <a:spcBef>
                <a:spcPts val="0"/>
              </a:spcBef>
              <a:buNone/>
              <a:defRPr sz="1200" b="0" i="0" u="none" strike="noStrike" cap="none">
                <a:solidFill>
                  <a:srgbClr val="C4B46E"/>
                </a:solidFill>
                <a:latin typeface="Gill Sans"/>
                <a:ea typeface="Gill Sans"/>
                <a:cs typeface="Gill Sans"/>
                <a:sym typeface="Gill Sans"/>
              </a:defRPr>
            </a:lvl5pPr>
            <a:lvl6pPr marL="0" marR="0" lvl="5" indent="0" algn="ctr" rtl="0">
              <a:spcBef>
                <a:spcPts val="0"/>
              </a:spcBef>
              <a:buNone/>
              <a:defRPr sz="1200" b="0" i="0" u="none" strike="noStrike" cap="none">
                <a:solidFill>
                  <a:srgbClr val="C4B46E"/>
                </a:solidFill>
                <a:latin typeface="Gill Sans"/>
                <a:ea typeface="Gill Sans"/>
                <a:cs typeface="Gill Sans"/>
                <a:sym typeface="Gill Sans"/>
              </a:defRPr>
            </a:lvl6pPr>
            <a:lvl7pPr marL="0" marR="0" lvl="6" indent="0" algn="ctr" rtl="0">
              <a:spcBef>
                <a:spcPts val="0"/>
              </a:spcBef>
              <a:buNone/>
              <a:defRPr sz="1200" b="0" i="0" u="none" strike="noStrike" cap="none">
                <a:solidFill>
                  <a:srgbClr val="C4B46E"/>
                </a:solidFill>
                <a:latin typeface="Gill Sans"/>
                <a:ea typeface="Gill Sans"/>
                <a:cs typeface="Gill Sans"/>
                <a:sym typeface="Gill Sans"/>
              </a:defRPr>
            </a:lvl7pPr>
            <a:lvl8pPr marL="0" marR="0" lvl="7" indent="0" algn="ctr" rtl="0">
              <a:spcBef>
                <a:spcPts val="0"/>
              </a:spcBef>
              <a:buNone/>
              <a:defRPr sz="1200" b="0" i="0" u="none" strike="noStrike" cap="none">
                <a:solidFill>
                  <a:srgbClr val="C4B46E"/>
                </a:solidFill>
                <a:latin typeface="Gill Sans"/>
                <a:ea typeface="Gill Sans"/>
                <a:cs typeface="Gill Sans"/>
                <a:sym typeface="Gill Sans"/>
              </a:defRPr>
            </a:lvl8pPr>
            <a:lvl9pPr marL="0" marR="0" lvl="8" indent="0" algn="ctr" rtl="0">
              <a:spcBef>
                <a:spcPts val="0"/>
              </a:spcBef>
              <a:buNone/>
              <a:defRPr sz="1200" b="0" i="0" u="none" strike="noStrike" cap="none">
                <a:solidFill>
                  <a:srgbClr val="C4B46E"/>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nl-NL"/>
              <a:t>‹nr.›</a:t>
            </a:fld>
            <a:endParaRPr/>
          </a:p>
        </p:txBody>
      </p:sp>
      <p:sp>
        <p:nvSpPr>
          <p:cNvPr id="19" name="Google Shape;19;p12"/>
          <p:cNvSpPr/>
          <p:nvPr/>
        </p:nvSpPr>
        <p:spPr>
          <a:xfrm>
            <a:off x="1014984" y="-54"/>
            <a:ext cx="73152" cy="6858054"/>
          </a:xfrm>
          <a:prstGeom prst="rect">
            <a:avLst/>
          </a:prstGeom>
          <a:solidFill>
            <a:schemeClr val="lt1"/>
          </a:solidFill>
          <a:ln>
            <a:noFill/>
          </a:ln>
          <a:effectLst>
            <a:outerShdw blurRad="38550" dist="38000" dir="10800000" algn="tl" rotWithShape="0">
              <a:srgbClr val="746E55">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tqsuu9DiJW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mOgciP5MMX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68HyQPx-ks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KtmHdGRBE2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youtube.com/watch?v=agePsMW5f5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AD82C"/>
              </a:buClr>
              <a:buSzPts val="3600"/>
              <a:buFont typeface="Gill Sans"/>
              <a:buNone/>
            </a:pPr>
            <a:r>
              <a:rPr lang="nl-NL" sz="3600"/>
              <a:t>Chapter 3	The circulatory system</a:t>
            </a:r>
            <a:br>
              <a:rPr lang="nl-NL" sz="3870"/>
            </a:br>
            <a:endParaRPr sz="3870"/>
          </a:p>
        </p:txBody>
      </p:sp>
      <p:pic>
        <p:nvPicPr>
          <p:cNvPr id="105" name="Google Shape;105;p1"/>
          <p:cNvPicPr preferRelativeResize="0"/>
          <p:nvPr/>
        </p:nvPicPr>
        <p:blipFill rotWithShape="1">
          <a:blip r:embed="rId3">
            <a:alphaModFix/>
          </a:blip>
          <a:srcRect/>
          <a:stretch/>
        </p:blipFill>
        <p:spPr>
          <a:xfrm>
            <a:off x="1619672" y="1457088"/>
            <a:ext cx="6408712" cy="39438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203" name="Google Shape;203;p1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nl-NL"/>
              <a:t>Questions 1-13 of chapter 3</a:t>
            </a:r>
            <a:endParaRPr/>
          </a:p>
          <a:p>
            <a:pPr marL="365760" lvl="0" indent="-283464" algn="l" rtl="0">
              <a:lnSpc>
                <a:spcPct val="100000"/>
              </a:lnSpc>
              <a:spcBef>
                <a:spcPts val="600"/>
              </a:spcBef>
              <a:spcAft>
                <a:spcPts val="0"/>
              </a:spcAft>
              <a:buSzPts val="2560"/>
              <a:buChar char="⚫"/>
            </a:pPr>
            <a:r>
              <a:rPr lang="nl-NL"/>
              <a:t>Read 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6d80587e2b_0_277"/>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Let's talk about circulation</a:t>
            </a:r>
            <a:endParaRPr/>
          </a:p>
        </p:txBody>
      </p:sp>
      <p:sp>
        <p:nvSpPr>
          <p:cNvPr id="210" name="Google Shape;210;g6d80587e2b_0_277"/>
          <p:cNvSpPr txBox="1"/>
          <p:nvPr/>
        </p:nvSpPr>
        <p:spPr>
          <a:xfrm>
            <a:off x="4397475" y="1417650"/>
            <a:ext cx="4960200" cy="13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Coronary circulation;</a:t>
            </a:r>
            <a:endParaRPr sz="2400">
              <a:latin typeface="Gill Sans"/>
              <a:ea typeface="Gill Sans"/>
              <a:cs typeface="Gill Sans"/>
              <a:sym typeface="Gill Sans"/>
            </a:endParaRPr>
          </a:p>
          <a:p>
            <a:pPr marL="457200" lvl="0" indent="-381000" algn="l" rtl="0">
              <a:spcBef>
                <a:spcPts val="0"/>
              </a:spcBef>
              <a:spcAft>
                <a:spcPts val="0"/>
              </a:spcAft>
              <a:buSzPts val="2400"/>
              <a:buFont typeface="Gill Sans"/>
              <a:buChar char="●"/>
            </a:pPr>
            <a:r>
              <a:rPr lang="nl-NL" sz="2400">
                <a:latin typeface="Gill Sans"/>
                <a:ea typeface="Gill Sans"/>
                <a:cs typeface="Gill Sans"/>
                <a:sym typeface="Gill Sans"/>
              </a:rPr>
              <a:t>what is the function?</a:t>
            </a:r>
            <a:endParaRPr sz="2400">
              <a:latin typeface="Gill Sans"/>
              <a:ea typeface="Gill Sans"/>
              <a:cs typeface="Gill Sans"/>
              <a:sym typeface="Gill Sans"/>
            </a:endParaRPr>
          </a:p>
          <a:p>
            <a:pPr marL="457200" lvl="0" indent="-381000" algn="l" rtl="0">
              <a:spcBef>
                <a:spcPts val="0"/>
              </a:spcBef>
              <a:spcAft>
                <a:spcPts val="0"/>
              </a:spcAft>
              <a:buSzPts val="2400"/>
              <a:buFont typeface="Gill Sans"/>
              <a:buChar char="●"/>
            </a:pPr>
            <a:r>
              <a:rPr lang="nl-NL" sz="2400">
                <a:latin typeface="Gill Sans"/>
                <a:ea typeface="Gill Sans"/>
                <a:cs typeface="Gill Sans"/>
                <a:sym typeface="Gill Sans"/>
              </a:rPr>
              <a:t>which veins / arteries are involved?</a:t>
            </a:r>
            <a:endParaRPr sz="2400">
              <a:latin typeface="Gill Sans"/>
              <a:ea typeface="Gill Sans"/>
              <a:cs typeface="Gill Sans"/>
              <a:sym typeface="Gill Sans"/>
            </a:endParaRPr>
          </a:p>
        </p:txBody>
      </p:sp>
      <p:sp>
        <p:nvSpPr>
          <p:cNvPr id="211" name="Google Shape;211;g6d80587e2b_0_277"/>
          <p:cNvSpPr txBox="1"/>
          <p:nvPr/>
        </p:nvSpPr>
        <p:spPr>
          <a:xfrm>
            <a:off x="2927000" y="2918175"/>
            <a:ext cx="5013000" cy="13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Pulmonary circulation;</a:t>
            </a:r>
            <a:endParaRPr sz="2400">
              <a:latin typeface="Gill Sans"/>
              <a:ea typeface="Gill Sans"/>
              <a:cs typeface="Gill Sans"/>
              <a:sym typeface="Gill Sans"/>
            </a:endParaRPr>
          </a:p>
          <a:p>
            <a:pPr marL="457200" lvl="0" indent="-381000" algn="l" rtl="0">
              <a:spcBef>
                <a:spcPts val="0"/>
              </a:spcBef>
              <a:spcAft>
                <a:spcPts val="0"/>
              </a:spcAft>
              <a:buClr>
                <a:schemeClr val="dk1"/>
              </a:buClr>
              <a:buSzPts val="2400"/>
              <a:buFont typeface="Gill Sans"/>
              <a:buChar char="●"/>
            </a:pPr>
            <a:r>
              <a:rPr lang="nl-NL" sz="2400">
                <a:solidFill>
                  <a:schemeClr val="dk1"/>
                </a:solidFill>
                <a:latin typeface="Gill Sans"/>
                <a:ea typeface="Gill Sans"/>
                <a:cs typeface="Gill Sans"/>
                <a:sym typeface="Gill Sans"/>
              </a:rPr>
              <a:t>what is the function?</a:t>
            </a:r>
            <a:endParaRPr sz="2400">
              <a:solidFill>
                <a:schemeClr val="dk1"/>
              </a:solidFill>
              <a:latin typeface="Gill Sans"/>
              <a:ea typeface="Gill Sans"/>
              <a:cs typeface="Gill Sans"/>
              <a:sym typeface="Gill Sans"/>
            </a:endParaRPr>
          </a:p>
          <a:p>
            <a:pPr marL="457200" lvl="0" indent="-381000" algn="l" rtl="0">
              <a:spcBef>
                <a:spcPts val="0"/>
              </a:spcBef>
              <a:spcAft>
                <a:spcPts val="0"/>
              </a:spcAft>
              <a:buClr>
                <a:schemeClr val="dk1"/>
              </a:buClr>
              <a:buSzPts val="2400"/>
              <a:buFont typeface="Gill Sans"/>
              <a:buChar char="●"/>
            </a:pPr>
            <a:r>
              <a:rPr lang="nl-NL" sz="2400">
                <a:solidFill>
                  <a:schemeClr val="dk1"/>
                </a:solidFill>
                <a:latin typeface="Gill Sans"/>
                <a:ea typeface="Gill Sans"/>
                <a:cs typeface="Gill Sans"/>
                <a:sym typeface="Gill Sans"/>
              </a:rPr>
              <a:t>which veins / arteries are involved?</a:t>
            </a:r>
            <a:endParaRPr sz="2400">
              <a:solidFill>
                <a:schemeClr val="dk1"/>
              </a:solidFill>
              <a:latin typeface="Gill Sans"/>
              <a:ea typeface="Gill Sans"/>
              <a:cs typeface="Gill Sans"/>
              <a:sym typeface="Gill Sans"/>
            </a:endParaRPr>
          </a:p>
          <a:p>
            <a:pPr marL="0" lvl="0" indent="0" algn="l" rtl="0">
              <a:spcBef>
                <a:spcPts val="0"/>
              </a:spcBef>
              <a:spcAft>
                <a:spcPts val="0"/>
              </a:spcAft>
              <a:buNone/>
            </a:pPr>
            <a:endParaRPr sz="2400">
              <a:latin typeface="Gill Sans"/>
              <a:ea typeface="Gill Sans"/>
              <a:cs typeface="Gill Sans"/>
              <a:sym typeface="Gill Sans"/>
            </a:endParaRPr>
          </a:p>
        </p:txBody>
      </p:sp>
      <p:sp>
        <p:nvSpPr>
          <p:cNvPr id="212" name="Google Shape;212;g6d80587e2b_0_277"/>
          <p:cNvSpPr txBox="1"/>
          <p:nvPr/>
        </p:nvSpPr>
        <p:spPr>
          <a:xfrm>
            <a:off x="1435600" y="4418700"/>
            <a:ext cx="5243700" cy="13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Systemic circulation;</a:t>
            </a:r>
            <a:endParaRPr sz="2400">
              <a:latin typeface="Gill Sans"/>
              <a:ea typeface="Gill Sans"/>
              <a:cs typeface="Gill Sans"/>
              <a:sym typeface="Gill Sans"/>
            </a:endParaRPr>
          </a:p>
          <a:p>
            <a:pPr marL="457200" lvl="0" indent="-381000" algn="l" rtl="0">
              <a:spcBef>
                <a:spcPts val="0"/>
              </a:spcBef>
              <a:spcAft>
                <a:spcPts val="0"/>
              </a:spcAft>
              <a:buClr>
                <a:schemeClr val="dk1"/>
              </a:buClr>
              <a:buSzPts val="2400"/>
              <a:buFont typeface="Gill Sans"/>
              <a:buChar char="●"/>
            </a:pPr>
            <a:r>
              <a:rPr lang="nl-NL" sz="2400">
                <a:solidFill>
                  <a:schemeClr val="dk1"/>
                </a:solidFill>
                <a:latin typeface="Gill Sans"/>
                <a:ea typeface="Gill Sans"/>
                <a:cs typeface="Gill Sans"/>
                <a:sym typeface="Gill Sans"/>
              </a:rPr>
              <a:t>what is the function?</a:t>
            </a:r>
            <a:endParaRPr sz="2400">
              <a:solidFill>
                <a:schemeClr val="dk1"/>
              </a:solidFill>
              <a:latin typeface="Gill Sans"/>
              <a:ea typeface="Gill Sans"/>
              <a:cs typeface="Gill Sans"/>
              <a:sym typeface="Gill Sans"/>
            </a:endParaRPr>
          </a:p>
          <a:p>
            <a:pPr marL="457200" lvl="0" indent="-381000" algn="l" rtl="0">
              <a:spcBef>
                <a:spcPts val="0"/>
              </a:spcBef>
              <a:spcAft>
                <a:spcPts val="0"/>
              </a:spcAft>
              <a:buClr>
                <a:schemeClr val="dk1"/>
              </a:buClr>
              <a:buSzPts val="2400"/>
              <a:buFont typeface="Gill Sans"/>
              <a:buChar char="●"/>
            </a:pPr>
            <a:r>
              <a:rPr lang="nl-NL" sz="2400">
                <a:solidFill>
                  <a:schemeClr val="dk1"/>
                </a:solidFill>
                <a:latin typeface="Gill Sans"/>
                <a:ea typeface="Gill Sans"/>
                <a:cs typeface="Gill Sans"/>
                <a:sym typeface="Gill Sans"/>
              </a:rPr>
              <a:t>which veins / arteries are involved?</a:t>
            </a:r>
            <a:endParaRPr sz="2400">
              <a:solidFill>
                <a:schemeClr val="dk1"/>
              </a:solidFill>
              <a:latin typeface="Gill Sans"/>
              <a:ea typeface="Gill Sans"/>
              <a:cs typeface="Gill Sans"/>
              <a:sym typeface="Gill Sans"/>
            </a:endParaRPr>
          </a:p>
          <a:p>
            <a:pPr marL="0" lvl="0" indent="0" algn="l" rtl="0">
              <a:spcBef>
                <a:spcPts val="0"/>
              </a:spcBef>
              <a:spcAft>
                <a:spcPts val="0"/>
              </a:spcAft>
              <a:buNone/>
            </a:pPr>
            <a:endParaRPr sz="2400">
              <a:latin typeface="Gill Sans"/>
              <a:ea typeface="Gill Sans"/>
              <a:cs typeface="Gill Sans"/>
              <a:sym typeface="Gill Sans"/>
            </a:endParaRPr>
          </a:p>
        </p:txBody>
      </p:sp>
      <p:cxnSp>
        <p:nvCxnSpPr>
          <p:cNvPr id="213" name="Google Shape;213;g6d80587e2b_0_277"/>
          <p:cNvCxnSpPr/>
          <p:nvPr/>
        </p:nvCxnSpPr>
        <p:spPr>
          <a:xfrm>
            <a:off x="3049425" y="1198375"/>
            <a:ext cx="288000" cy="1845300"/>
          </a:xfrm>
          <a:prstGeom prst="straightConnector1">
            <a:avLst/>
          </a:prstGeom>
          <a:noFill/>
          <a:ln w="38100" cap="flat" cmpd="sng">
            <a:solidFill>
              <a:schemeClr val="dk2"/>
            </a:solidFill>
            <a:prstDash val="solid"/>
            <a:round/>
            <a:headEnd type="none" w="med" len="med"/>
            <a:tailEnd type="triangle" w="med" len="med"/>
          </a:ln>
        </p:spPr>
      </p:cxnSp>
      <p:cxnSp>
        <p:nvCxnSpPr>
          <p:cNvPr id="214" name="Google Shape;214;g6d80587e2b_0_277"/>
          <p:cNvCxnSpPr/>
          <p:nvPr/>
        </p:nvCxnSpPr>
        <p:spPr>
          <a:xfrm>
            <a:off x="3383250" y="1198375"/>
            <a:ext cx="968400" cy="484200"/>
          </a:xfrm>
          <a:prstGeom prst="straightConnector1">
            <a:avLst/>
          </a:prstGeom>
          <a:noFill/>
          <a:ln w="38100" cap="flat" cmpd="sng">
            <a:solidFill>
              <a:schemeClr val="dk2"/>
            </a:solidFill>
            <a:prstDash val="solid"/>
            <a:round/>
            <a:headEnd type="none" w="med" len="med"/>
            <a:tailEnd type="triangle" w="med" len="med"/>
          </a:ln>
        </p:spPr>
      </p:cxnSp>
      <p:cxnSp>
        <p:nvCxnSpPr>
          <p:cNvPr id="215" name="Google Shape;215;g6d80587e2b_0_277"/>
          <p:cNvCxnSpPr/>
          <p:nvPr/>
        </p:nvCxnSpPr>
        <p:spPr>
          <a:xfrm flipH="1">
            <a:off x="2028500" y="1198375"/>
            <a:ext cx="610500" cy="33504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6d80587e2b_0_137"/>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The coronary circulation </a:t>
            </a:r>
            <a:endParaRPr/>
          </a:p>
        </p:txBody>
      </p:sp>
      <p:pic>
        <p:nvPicPr>
          <p:cNvPr id="221" name="Google Shape;221;g6d80587e2b_0_137"/>
          <p:cNvPicPr preferRelativeResize="0">
            <a:picLocks noGrp="1"/>
          </p:cNvPicPr>
          <p:nvPr>
            <p:ph type="body" idx="1"/>
          </p:nvPr>
        </p:nvPicPr>
        <p:blipFill rotWithShape="1">
          <a:blip r:embed="rId3">
            <a:alphaModFix/>
          </a:blip>
          <a:srcRect/>
          <a:stretch/>
        </p:blipFill>
        <p:spPr>
          <a:xfrm>
            <a:off x="1154850" y="1212775"/>
            <a:ext cx="2136900" cy="2751600"/>
          </a:xfrm>
          <a:prstGeom prst="rect">
            <a:avLst/>
          </a:prstGeom>
          <a:noFill/>
          <a:ln>
            <a:noFill/>
          </a:ln>
        </p:spPr>
      </p:pic>
      <p:pic>
        <p:nvPicPr>
          <p:cNvPr id="222" name="Google Shape;222;g6d80587e2b_0_137"/>
          <p:cNvPicPr preferRelativeResize="0"/>
          <p:nvPr/>
        </p:nvPicPr>
        <p:blipFill>
          <a:blip r:embed="rId4">
            <a:alphaModFix/>
          </a:blip>
          <a:stretch>
            <a:fillRect/>
          </a:stretch>
        </p:blipFill>
        <p:spPr>
          <a:xfrm>
            <a:off x="3413450" y="2541075"/>
            <a:ext cx="5772474" cy="4058626"/>
          </a:xfrm>
          <a:prstGeom prst="rect">
            <a:avLst/>
          </a:prstGeom>
          <a:noFill/>
          <a:ln>
            <a:noFill/>
          </a:ln>
        </p:spPr>
      </p:pic>
      <p:sp>
        <p:nvSpPr>
          <p:cNvPr id="223" name="Google Shape;223;g6d80587e2b_0_137"/>
          <p:cNvSpPr/>
          <p:nvPr/>
        </p:nvSpPr>
        <p:spPr>
          <a:xfrm>
            <a:off x="8041900" y="4519050"/>
            <a:ext cx="1010700" cy="462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6d80587e2b_0_142"/>
          <p:cNvPicPr preferRelativeResize="0"/>
          <p:nvPr/>
        </p:nvPicPr>
        <p:blipFill>
          <a:blip r:embed="rId3">
            <a:alphaModFix/>
          </a:blip>
          <a:stretch>
            <a:fillRect/>
          </a:stretch>
        </p:blipFill>
        <p:spPr>
          <a:xfrm>
            <a:off x="142750" y="2202750"/>
            <a:ext cx="5141526" cy="3820549"/>
          </a:xfrm>
          <a:prstGeom prst="rect">
            <a:avLst/>
          </a:prstGeom>
          <a:noFill/>
          <a:ln>
            <a:noFill/>
          </a:ln>
        </p:spPr>
      </p:pic>
      <p:pic>
        <p:nvPicPr>
          <p:cNvPr id="229" name="Google Shape;229;g6d80587e2b_0_142"/>
          <p:cNvPicPr preferRelativeResize="0"/>
          <p:nvPr/>
        </p:nvPicPr>
        <p:blipFill rotWithShape="1">
          <a:blip r:embed="rId4">
            <a:alphaModFix/>
          </a:blip>
          <a:srcRect/>
          <a:stretch/>
        </p:blipFill>
        <p:spPr>
          <a:xfrm>
            <a:off x="4792375" y="3771526"/>
            <a:ext cx="4260176" cy="2996324"/>
          </a:xfrm>
          <a:prstGeom prst="rect">
            <a:avLst/>
          </a:prstGeom>
          <a:noFill/>
          <a:ln>
            <a:noFill/>
          </a:ln>
        </p:spPr>
      </p:pic>
      <p:sp>
        <p:nvSpPr>
          <p:cNvPr id="230" name="Google Shape;230;g6d80587e2b_0_142"/>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The pulmonary circulation </a:t>
            </a:r>
            <a:endParaRPr/>
          </a:p>
        </p:txBody>
      </p:sp>
      <p:sp>
        <p:nvSpPr>
          <p:cNvPr id="231" name="Google Shape;231;g6d80587e2b_0_142"/>
          <p:cNvSpPr txBox="1">
            <a:spLocks noGrp="1"/>
          </p:cNvSpPr>
          <p:nvPr>
            <p:ph type="body" idx="1"/>
          </p:nvPr>
        </p:nvSpPr>
        <p:spPr>
          <a:xfrm>
            <a:off x="539800" y="884250"/>
            <a:ext cx="8394000" cy="131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nl-NL"/>
              <a:t>CO</a:t>
            </a:r>
            <a:r>
              <a:rPr lang="nl-NL" baseline="-25000"/>
              <a:t>2</a:t>
            </a:r>
            <a:r>
              <a:rPr lang="nl-NL"/>
              <a:t> is released in the lungs and O</a:t>
            </a:r>
            <a:r>
              <a:rPr lang="nl-NL" baseline="-25000"/>
              <a:t>2</a:t>
            </a:r>
            <a:r>
              <a:rPr lang="nl-NL"/>
              <a:t> is taken into the blood (= gass exchange)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6d80587e2b_0_148"/>
          <p:cNvSpPr txBox="1">
            <a:spLocks noGrp="1"/>
          </p:cNvSpPr>
          <p:nvPr>
            <p:ph type="title"/>
          </p:nvPr>
        </p:nvSpPr>
        <p:spPr>
          <a:xfrm>
            <a:off x="1435608" y="1222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Systematic circulation </a:t>
            </a:r>
            <a:endParaRPr/>
          </a:p>
        </p:txBody>
      </p:sp>
      <p:sp>
        <p:nvSpPr>
          <p:cNvPr id="237" name="Google Shape;237;g6d80587e2b_0_148"/>
          <p:cNvSpPr txBox="1">
            <a:spLocks noGrp="1"/>
          </p:cNvSpPr>
          <p:nvPr>
            <p:ph type="body" idx="1"/>
          </p:nvPr>
        </p:nvSpPr>
        <p:spPr>
          <a:xfrm>
            <a:off x="708302" y="1066800"/>
            <a:ext cx="4444500" cy="4800600"/>
          </a:xfrm>
          <a:prstGeom prst="rect">
            <a:avLst/>
          </a:prstGeom>
          <a:noFill/>
          <a:ln>
            <a:noFill/>
          </a:ln>
        </p:spPr>
        <p:txBody>
          <a:bodyPr spcFirstLastPara="1" wrap="square" lIns="91425" tIns="45700" rIns="91425" bIns="45700" anchor="t" anchorCtr="0">
            <a:noAutofit/>
          </a:bodyPr>
          <a:lstStyle/>
          <a:p>
            <a:pPr marL="365760" lvl="0" indent="0" algn="l" rtl="0">
              <a:lnSpc>
                <a:spcPct val="100000"/>
              </a:lnSpc>
              <a:spcBef>
                <a:spcPts val="0"/>
              </a:spcBef>
              <a:spcAft>
                <a:spcPts val="0"/>
              </a:spcAft>
              <a:buNone/>
            </a:pPr>
            <a:r>
              <a:rPr lang="nl-NL"/>
              <a:t>Oxygen is used by the cells (=respiration) and therefore blood becomes deoxygenated. </a:t>
            </a:r>
            <a:endParaRPr/>
          </a:p>
        </p:txBody>
      </p:sp>
      <p:pic>
        <p:nvPicPr>
          <p:cNvPr id="238" name="Google Shape;238;g6d80587e2b_0_148"/>
          <p:cNvPicPr preferRelativeResize="0"/>
          <p:nvPr/>
        </p:nvPicPr>
        <p:blipFill>
          <a:blip r:embed="rId3">
            <a:alphaModFix/>
          </a:blip>
          <a:stretch>
            <a:fillRect/>
          </a:stretch>
        </p:blipFill>
        <p:spPr>
          <a:xfrm>
            <a:off x="4262051" y="1570054"/>
            <a:ext cx="4881949" cy="5287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6d80587e2b_0_293"/>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244" name="Google Shape;244;g6d80587e2b_0_293"/>
          <p:cNvSpPr txBox="1">
            <a:spLocks noGrp="1"/>
          </p:cNvSpPr>
          <p:nvPr>
            <p:ph type="body" idx="1"/>
          </p:nvPr>
        </p:nvSpPr>
        <p:spPr>
          <a:xfrm>
            <a:off x="1435608" y="1447800"/>
            <a:ext cx="7498200" cy="4800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2560"/>
              <a:buChar char="⚫"/>
            </a:pPr>
            <a:r>
              <a:rPr lang="nl-NL"/>
              <a:t>Questions of 3.2</a:t>
            </a:r>
            <a:endParaRPr/>
          </a:p>
          <a:p>
            <a:pPr marL="365760" lvl="0" indent="-283464" algn="l" rtl="0">
              <a:lnSpc>
                <a:spcPct val="100000"/>
              </a:lnSpc>
              <a:spcBef>
                <a:spcPts val="600"/>
              </a:spcBef>
              <a:spcAft>
                <a:spcPts val="0"/>
              </a:spcAft>
              <a:buSzPts val="2560"/>
              <a:buChar char="⚫"/>
            </a:pPr>
            <a:r>
              <a:rPr lang="nl-NL"/>
              <a:t>Glossary 3.2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6d80587e2b_0_126"/>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3870"/>
              <a:buFont typeface="Gill Sans"/>
              <a:buNone/>
            </a:pPr>
            <a:r>
              <a:rPr lang="nl-NL" sz="3870"/>
              <a:t>Blood flows through….</a:t>
            </a:r>
            <a:endParaRPr sz="3870"/>
          </a:p>
        </p:txBody>
      </p:sp>
      <p:pic>
        <p:nvPicPr>
          <p:cNvPr id="250" name="Google Shape;250;g6d80587e2b_0_126"/>
          <p:cNvPicPr preferRelativeResize="0"/>
          <p:nvPr/>
        </p:nvPicPr>
        <p:blipFill rotWithShape="1">
          <a:blip r:embed="rId3">
            <a:alphaModFix/>
          </a:blip>
          <a:srcRect t="31243"/>
          <a:stretch/>
        </p:blipFill>
        <p:spPr>
          <a:xfrm>
            <a:off x="1435600" y="1316152"/>
            <a:ext cx="7280875" cy="3758500"/>
          </a:xfrm>
          <a:prstGeom prst="rect">
            <a:avLst/>
          </a:prstGeom>
          <a:noFill/>
          <a:ln>
            <a:noFill/>
          </a:ln>
        </p:spPr>
      </p:pic>
      <p:sp>
        <p:nvSpPr>
          <p:cNvPr id="251" name="Google Shape;251;g6d80587e2b_0_126"/>
          <p:cNvSpPr txBox="1"/>
          <p:nvPr/>
        </p:nvSpPr>
        <p:spPr>
          <a:xfrm>
            <a:off x="1256425" y="5024250"/>
            <a:ext cx="7677300" cy="1143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Gill Sans"/>
              <a:buChar char="●"/>
            </a:pPr>
            <a:r>
              <a:rPr lang="nl-NL" sz="2400">
                <a:latin typeface="Gill Sans"/>
                <a:ea typeface="Gill Sans"/>
                <a:cs typeface="Gill Sans"/>
                <a:sym typeface="Gill Sans"/>
              </a:rPr>
              <a:t>Are all arteries / arterioles “red” and venules / veins “blue”? Explain</a:t>
            </a:r>
            <a:endParaRPr sz="2400">
              <a:latin typeface="Gill Sans"/>
              <a:ea typeface="Gill Sans"/>
              <a:cs typeface="Gill Sans"/>
              <a:sym typeface="Gill Sans"/>
            </a:endParaRPr>
          </a:p>
          <a:p>
            <a:pPr marL="457200" lvl="0" indent="-381000" algn="l" rtl="0">
              <a:spcBef>
                <a:spcPts val="0"/>
              </a:spcBef>
              <a:spcAft>
                <a:spcPts val="0"/>
              </a:spcAft>
              <a:buSzPts val="2400"/>
              <a:buFont typeface="Gill Sans"/>
              <a:buChar char="●"/>
            </a:pPr>
            <a:r>
              <a:rPr lang="nl-NL" sz="2400">
                <a:latin typeface="Gill Sans"/>
                <a:ea typeface="Gill Sans"/>
                <a:cs typeface="Gill Sans"/>
                <a:sym typeface="Gill Sans"/>
              </a:rPr>
              <a:t>Write down the steps in your bloodflow for the 3 circulations</a:t>
            </a:r>
            <a:endParaRPr sz="2400">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6e11995672_0_4"/>
          <p:cNvSpPr txBox="1">
            <a:spLocks noGrp="1"/>
          </p:cNvSpPr>
          <p:nvPr>
            <p:ph type="body" idx="4294967295"/>
          </p:nvPr>
        </p:nvSpPr>
        <p:spPr>
          <a:xfrm>
            <a:off x="1016925" y="0"/>
            <a:ext cx="8127000" cy="685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nl-NL">
                <a:solidFill>
                  <a:srgbClr val="FF0000"/>
                </a:solidFill>
              </a:rPr>
              <a:t>Coronary circulation;</a:t>
            </a:r>
            <a:endParaRPr>
              <a:solidFill>
                <a:srgbClr val="FF0000"/>
              </a:solidFill>
            </a:endParaRPr>
          </a:p>
          <a:p>
            <a:pPr marL="457200" lvl="0" indent="-391160" algn="l" rtl="0">
              <a:lnSpc>
                <a:spcPct val="100000"/>
              </a:lnSpc>
              <a:spcBef>
                <a:spcPts val="600"/>
              </a:spcBef>
              <a:spcAft>
                <a:spcPts val="0"/>
              </a:spcAft>
              <a:buSzPts val="2560"/>
              <a:buChar char="-"/>
            </a:pPr>
            <a:r>
              <a:rPr lang="nl-NL"/>
              <a:t>heart - coronary artery - coronary arteriole - coronary capillary - coronary venule - coronary vein - heart </a:t>
            </a:r>
            <a:endParaRPr/>
          </a:p>
          <a:p>
            <a:pPr marL="0" lvl="0" indent="0" algn="l" rtl="0">
              <a:spcBef>
                <a:spcPts val="600"/>
              </a:spcBef>
              <a:spcAft>
                <a:spcPts val="0"/>
              </a:spcAft>
              <a:buNone/>
            </a:pPr>
            <a:r>
              <a:rPr lang="nl-NL">
                <a:solidFill>
                  <a:srgbClr val="FF0000"/>
                </a:solidFill>
              </a:rPr>
              <a:t>Pulmonary circulation;</a:t>
            </a:r>
            <a:endParaRPr>
              <a:solidFill>
                <a:srgbClr val="FF0000"/>
              </a:solidFill>
            </a:endParaRPr>
          </a:p>
          <a:p>
            <a:pPr marL="457200" lvl="0" indent="-391160" algn="l" rtl="0">
              <a:spcBef>
                <a:spcPts val="600"/>
              </a:spcBef>
              <a:spcAft>
                <a:spcPts val="0"/>
              </a:spcAft>
              <a:buSzPts val="2560"/>
              <a:buChar char="-"/>
            </a:pPr>
            <a:r>
              <a:rPr lang="nl-NL"/>
              <a:t>heart - pulmonary artery - pulmonary arteriole - pulmonary capillary - pulmonary venule - pulmonary vein - heart </a:t>
            </a:r>
            <a:endParaRPr/>
          </a:p>
          <a:p>
            <a:pPr marL="0" lvl="0" indent="0" algn="l" rtl="0">
              <a:spcBef>
                <a:spcPts val="600"/>
              </a:spcBef>
              <a:spcAft>
                <a:spcPts val="0"/>
              </a:spcAft>
              <a:buNone/>
            </a:pPr>
            <a:r>
              <a:rPr lang="nl-NL">
                <a:solidFill>
                  <a:srgbClr val="FF0000"/>
                </a:solidFill>
              </a:rPr>
              <a:t>Systemic circulation;</a:t>
            </a:r>
            <a:endParaRPr>
              <a:solidFill>
                <a:srgbClr val="FF0000"/>
              </a:solidFill>
            </a:endParaRPr>
          </a:p>
          <a:p>
            <a:pPr marL="457200" lvl="0" indent="-391160" algn="l" rtl="0">
              <a:spcBef>
                <a:spcPts val="600"/>
              </a:spcBef>
              <a:spcAft>
                <a:spcPts val="0"/>
              </a:spcAft>
              <a:buSzPts val="2560"/>
              <a:buChar char="-"/>
            </a:pPr>
            <a:r>
              <a:rPr lang="nl-NL"/>
              <a:t>heart - aorta - arteriole - capillary - venule - vena cava - heart </a:t>
            </a:r>
            <a:endParaRPr/>
          </a:p>
          <a:p>
            <a:pPr marL="0" lvl="0" indent="0" algn="l" rtl="0">
              <a:lnSpc>
                <a:spcPct val="100000"/>
              </a:lnSpc>
              <a:spcBef>
                <a:spcPts val="6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6d80587e2b_0_308" descr="Subscribe for more Operation Ouch: https://goo.gl/iDvxKs&#10;Dr Chris and Dr Xand are learning all about the valves in our veins and arteries! Learn about the cardiovascular system with Operation Ouch!&#10;Operation Ouch is a science show for kids that is full of experiments and biological learnings. In this educational TV show, twin brothers Dr. Chris and Dr. Xand do science experiments for kids, to explain us how the human body with all its different parts and systems works, and how medicine and medical procedures can help. Biology for kids in a fun format!&#10;You can buy the book here https://www.amazon.co.uk/dp/B00CIVLZYY/ref=dp-kindle-redirect?_encoding=UTF8&amp;btkr=1 and download the series here https://itunes.apple.com/gb/tv-season/operation-ouch-season-3/id1164855856&#10;Lots of science projects to take a deeper look at the human body.  Body parts and systems covered including:&#10;&#10;Nervous system&#10;- Brain&#10;- Spine&#10; &#10;Cardiovascular system&#10;- Heart&#10;- Blood&#10;- Blood Pressure&#10;&#10;Human Skin&#10;- Cuts&#10;- Burns&#10;- Bruises and Blisters&#10;- Birthmarks&#10;- Scars&#10;- Stretch Marks&#10;&#10;Organs&#10;- Skin&#10;- Guts&#10;- Brain&#10;- Heart&#10;- Kidneys&#10;- Stomach&#10;- Lungs&#10;&#10;Immune system&#10;- Allergies&#10;- Verrucas&#10;- Bacteria &amp; Infections&#10;&#10;Skeletal system&#10;- Dislocations&#10;- Toes&#10;- Arms&#10;- Legs&#10;- Knees&#10;- Feet&#10;- Fingers&#10;- Joints&#10;- Bones&#10;&#10;Human Head&#10;- Hair&#10;- Ears&#10;- Yawning&#10;- Mouth&#10;- Eyes&#10;- Teeth&#10;- Lips&#10;- Nose&#10;- Throat&#10;&#10;Endocrine system&#10;- Height&#10;- Insulin&#10;- Sleep #OperationOuch #ScienceForKids" title="Science for Kids - Learn About Valves | Arteries and Veins | Operation Ouch">
            <a:hlinkClick r:id="rId3"/>
          </p:cNvPr>
          <p:cNvPicPr preferRelativeResize="0"/>
          <p:nvPr/>
        </p:nvPicPr>
        <p:blipFill>
          <a:blip r:embed="rId4">
            <a:alphaModFix/>
          </a:blip>
          <a:stretch>
            <a:fillRect/>
          </a:stretch>
        </p:blipFill>
        <p:spPr>
          <a:xfrm>
            <a:off x="1092425" y="517212"/>
            <a:ext cx="7764750" cy="582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d80587e2b_0_30"/>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Arteries vs capillaries vs veins</a:t>
            </a:r>
            <a:endParaRPr/>
          </a:p>
        </p:txBody>
      </p:sp>
      <p:pic>
        <p:nvPicPr>
          <p:cNvPr id="269" name="Google Shape;269;g6d80587e2b_0_30"/>
          <p:cNvPicPr preferRelativeResize="0"/>
          <p:nvPr/>
        </p:nvPicPr>
        <p:blipFill>
          <a:blip r:embed="rId3">
            <a:alphaModFix/>
          </a:blip>
          <a:stretch>
            <a:fillRect/>
          </a:stretch>
        </p:blipFill>
        <p:spPr>
          <a:xfrm>
            <a:off x="767201" y="1179750"/>
            <a:ext cx="8318799" cy="46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Arrange the classroom like this</a:t>
            </a:r>
            <a:endParaRPr/>
          </a:p>
        </p:txBody>
      </p:sp>
      <p:grpSp>
        <p:nvGrpSpPr>
          <p:cNvPr id="112" name="Google Shape;112;p2"/>
          <p:cNvGrpSpPr/>
          <p:nvPr/>
        </p:nvGrpSpPr>
        <p:grpSpPr>
          <a:xfrm>
            <a:off x="1017048" y="1494620"/>
            <a:ext cx="1588902" cy="1568601"/>
            <a:chOff x="1017048" y="1494620"/>
            <a:chExt cx="1588902" cy="1568601"/>
          </a:xfrm>
        </p:grpSpPr>
        <p:sp>
          <p:nvSpPr>
            <p:cNvPr id="113" name="Google Shape;113;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14" name="Google Shape;114;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15" name="Google Shape;115;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16" name="Google Shape;116;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grpSp>
        <p:nvGrpSpPr>
          <p:cNvPr id="117" name="Google Shape;117;p2"/>
          <p:cNvGrpSpPr/>
          <p:nvPr/>
        </p:nvGrpSpPr>
        <p:grpSpPr>
          <a:xfrm rot="3568843">
            <a:off x="6992128" y="1330409"/>
            <a:ext cx="1588902" cy="1568601"/>
            <a:chOff x="1017048" y="1494620"/>
            <a:chExt cx="1588902" cy="1568601"/>
          </a:xfrm>
        </p:grpSpPr>
        <p:sp>
          <p:nvSpPr>
            <p:cNvPr id="118" name="Google Shape;118;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19" name="Google Shape;119;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0" name="Google Shape;120;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1" name="Google Shape;121;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grpSp>
        <p:nvGrpSpPr>
          <p:cNvPr id="122" name="Google Shape;122;p2"/>
          <p:cNvGrpSpPr/>
          <p:nvPr/>
        </p:nvGrpSpPr>
        <p:grpSpPr>
          <a:xfrm>
            <a:off x="1361653" y="5107596"/>
            <a:ext cx="1588902" cy="1568601"/>
            <a:chOff x="1017048" y="1494620"/>
            <a:chExt cx="1588902" cy="1568601"/>
          </a:xfrm>
        </p:grpSpPr>
        <p:sp>
          <p:nvSpPr>
            <p:cNvPr id="123" name="Google Shape;123;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4" name="Google Shape;124;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5" name="Google Shape;125;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6" name="Google Shape;126;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grpSp>
        <p:nvGrpSpPr>
          <p:cNvPr id="127" name="Google Shape;127;p2"/>
          <p:cNvGrpSpPr/>
          <p:nvPr/>
        </p:nvGrpSpPr>
        <p:grpSpPr>
          <a:xfrm rot="1724611">
            <a:off x="3919828" y="4925047"/>
            <a:ext cx="1588936" cy="1568635"/>
            <a:chOff x="1017048" y="1494620"/>
            <a:chExt cx="1588902" cy="1568601"/>
          </a:xfrm>
        </p:grpSpPr>
        <p:sp>
          <p:nvSpPr>
            <p:cNvPr id="128" name="Google Shape;128;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29" name="Google Shape;129;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0" name="Google Shape;130;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1" name="Google Shape;131;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grpSp>
        <p:nvGrpSpPr>
          <p:cNvPr id="132" name="Google Shape;132;p2"/>
          <p:cNvGrpSpPr/>
          <p:nvPr/>
        </p:nvGrpSpPr>
        <p:grpSpPr>
          <a:xfrm rot="1687559">
            <a:off x="3919853" y="1422784"/>
            <a:ext cx="1588902" cy="1568601"/>
            <a:chOff x="1017048" y="1494620"/>
            <a:chExt cx="1588902" cy="1568601"/>
          </a:xfrm>
        </p:grpSpPr>
        <p:sp>
          <p:nvSpPr>
            <p:cNvPr id="133" name="Google Shape;133;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4" name="Google Shape;134;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5" name="Google Shape;135;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6" name="Google Shape;136;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grpSp>
        <p:nvGrpSpPr>
          <p:cNvPr id="137" name="Google Shape;137;p2"/>
          <p:cNvGrpSpPr/>
          <p:nvPr/>
        </p:nvGrpSpPr>
        <p:grpSpPr>
          <a:xfrm rot="5101866">
            <a:off x="6860821" y="5135566"/>
            <a:ext cx="1588902" cy="1568601"/>
            <a:chOff x="1017048" y="1494620"/>
            <a:chExt cx="1588902" cy="1568601"/>
          </a:xfrm>
        </p:grpSpPr>
        <p:sp>
          <p:nvSpPr>
            <p:cNvPr id="138" name="Google Shape;138;p2"/>
            <p:cNvSpPr/>
            <p:nvPr/>
          </p:nvSpPr>
          <p:spPr>
            <a:xfrm rot="3810696">
              <a:off x="1891979" y="2223007"/>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39" name="Google Shape;139;p2"/>
            <p:cNvSpPr/>
            <p:nvPr/>
          </p:nvSpPr>
          <p:spPr>
            <a:xfrm rot="-7013889">
              <a:off x="1494128" y="2428379"/>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40" name="Google Shape;140;p2"/>
            <p:cNvSpPr/>
            <p:nvPr/>
          </p:nvSpPr>
          <p:spPr>
            <a:xfrm rot="-1533298">
              <a:off x="1764779" y="1628800"/>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41" name="Google Shape;141;p2"/>
            <p:cNvSpPr/>
            <p:nvPr/>
          </p:nvSpPr>
          <p:spPr>
            <a:xfrm rot="-1585652">
              <a:off x="1075568" y="1961183"/>
              <a:ext cx="720080" cy="43204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sp>
        <p:nvSpPr>
          <p:cNvPr id="142" name="Google Shape;142;p2"/>
          <p:cNvSpPr txBox="1"/>
          <p:nvPr/>
        </p:nvSpPr>
        <p:spPr>
          <a:xfrm>
            <a:off x="1387300" y="4895225"/>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NL" sz="1800" b="1">
                <a:solidFill>
                  <a:schemeClr val="dk1"/>
                </a:solidFill>
                <a:latin typeface="Gill Sans"/>
                <a:ea typeface="Gill Sans"/>
                <a:cs typeface="Gill Sans"/>
                <a:sym typeface="Gill Sans"/>
              </a:rPr>
              <a:t>Group 1</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
        <p:nvSpPr>
          <p:cNvPr id="143" name="Google Shape;143;p2"/>
          <p:cNvSpPr txBox="1"/>
          <p:nvPr/>
        </p:nvSpPr>
        <p:spPr>
          <a:xfrm>
            <a:off x="4421150" y="1341450"/>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3</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
        <p:nvSpPr>
          <p:cNvPr id="144" name="Google Shape;144;p2"/>
          <p:cNvSpPr txBox="1"/>
          <p:nvPr/>
        </p:nvSpPr>
        <p:spPr>
          <a:xfrm>
            <a:off x="1338288" y="3049425"/>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2</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
        <p:nvSpPr>
          <p:cNvPr id="145" name="Google Shape;145;p2"/>
          <p:cNvSpPr txBox="1"/>
          <p:nvPr/>
        </p:nvSpPr>
        <p:spPr>
          <a:xfrm>
            <a:off x="3478150" y="3876200"/>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4</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
        <p:nvSpPr>
          <p:cNvPr id="146" name="Google Shape;146;p2"/>
          <p:cNvSpPr txBox="1"/>
          <p:nvPr/>
        </p:nvSpPr>
        <p:spPr>
          <a:xfrm>
            <a:off x="4158038" y="6353550"/>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5</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
        <p:nvSpPr>
          <p:cNvPr id="147" name="Google Shape;147;p2"/>
          <p:cNvSpPr txBox="1"/>
          <p:nvPr/>
        </p:nvSpPr>
        <p:spPr>
          <a:xfrm>
            <a:off x="7874450" y="5060400"/>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7</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grpSp>
        <p:nvGrpSpPr>
          <p:cNvPr id="148" name="Google Shape;148;p2"/>
          <p:cNvGrpSpPr/>
          <p:nvPr/>
        </p:nvGrpSpPr>
        <p:grpSpPr>
          <a:xfrm rot="1724611">
            <a:off x="4124539" y="3101347"/>
            <a:ext cx="1589068" cy="1568509"/>
            <a:chOff x="1017048" y="1494746"/>
            <a:chExt cx="1589034" cy="1568475"/>
          </a:xfrm>
        </p:grpSpPr>
        <p:sp>
          <p:nvSpPr>
            <p:cNvPr id="149" name="Google Shape;149;p2"/>
            <p:cNvSpPr/>
            <p:nvPr/>
          </p:nvSpPr>
          <p:spPr>
            <a:xfrm rot="3809940">
              <a:off x="1892053" y="2222932"/>
              <a:ext cx="720059" cy="432009"/>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50" name="Google Shape;150;p2"/>
            <p:cNvSpPr/>
            <p:nvPr/>
          </p:nvSpPr>
          <p:spPr>
            <a:xfrm rot="-7013756">
              <a:off x="1493997" y="2428263"/>
              <a:ext cx="720205" cy="43201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51" name="Google Shape;151;p2"/>
            <p:cNvSpPr/>
            <p:nvPr/>
          </p:nvSpPr>
          <p:spPr>
            <a:xfrm rot="-1533036">
              <a:off x="1764762" y="1628875"/>
              <a:ext cx="719903" cy="43194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52" name="Google Shape;152;p2"/>
            <p:cNvSpPr/>
            <p:nvPr/>
          </p:nvSpPr>
          <p:spPr>
            <a:xfrm rot="-1585575">
              <a:off x="1075585" y="1961227"/>
              <a:ext cx="719927" cy="43214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grpSp>
      <p:sp>
        <p:nvSpPr>
          <p:cNvPr id="153" name="Google Shape;153;p2"/>
          <p:cNvSpPr txBox="1"/>
          <p:nvPr/>
        </p:nvSpPr>
        <p:spPr>
          <a:xfrm>
            <a:off x="7425825" y="3064725"/>
            <a:ext cx="14397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b="1">
                <a:solidFill>
                  <a:schemeClr val="dk1"/>
                </a:solidFill>
                <a:latin typeface="Gill Sans"/>
                <a:ea typeface="Gill Sans"/>
                <a:cs typeface="Gill Sans"/>
                <a:sym typeface="Gill Sans"/>
              </a:rPr>
              <a:t>Group 6</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b="1">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6d80587e2b_0_301"/>
          <p:cNvPicPr preferRelativeResize="0"/>
          <p:nvPr/>
        </p:nvPicPr>
        <p:blipFill>
          <a:blip r:embed="rId3">
            <a:alphaModFix/>
          </a:blip>
          <a:stretch>
            <a:fillRect/>
          </a:stretch>
        </p:blipFill>
        <p:spPr>
          <a:xfrm>
            <a:off x="0" y="333751"/>
            <a:ext cx="9144001" cy="3023249"/>
          </a:xfrm>
          <a:prstGeom prst="rect">
            <a:avLst/>
          </a:prstGeom>
          <a:noFill/>
          <a:ln>
            <a:noFill/>
          </a:ln>
        </p:spPr>
      </p:pic>
      <p:pic>
        <p:nvPicPr>
          <p:cNvPr id="276" name="Google Shape;276;g6d80587e2b_0_301"/>
          <p:cNvPicPr preferRelativeResize="0"/>
          <p:nvPr/>
        </p:nvPicPr>
        <p:blipFill>
          <a:blip r:embed="rId4">
            <a:alphaModFix/>
          </a:blip>
          <a:stretch>
            <a:fillRect/>
          </a:stretch>
        </p:blipFill>
        <p:spPr>
          <a:xfrm>
            <a:off x="1134000" y="3707250"/>
            <a:ext cx="2514600" cy="2686050"/>
          </a:xfrm>
          <a:prstGeom prst="rect">
            <a:avLst/>
          </a:prstGeom>
          <a:noFill/>
          <a:ln>
            <a:noFill/>
          </a:ln>
        </p:spPr>
      </p:pic>
      <p:pic>
        <p:nvPicPr>
          <p:cNvPr id="277" name="Google Shape;277;g6d80587e2b_0_301"/>
          <p:cNvPicPr preferRelativeResize="0"/>
          <p:nvPr/>
        </p:nvPicPr>
        <p:blipFill rotWithShape="1">
          <a:blip r:embed="rId5">
            <a:alphaModFix/>
          </a:blip>
          <a:srcRect t="50306" r="64974" b="18999"/>
          <a:stretch/>
        </p:blipFill>
        <p:spPr>
          <a:xfrm>
            <a:off x="4148575" y="3905100"/>
            <a:ext cx="4606125" cy="2290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6d80587e2b_0_154"/>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283" name="Google Shape;283;g6d80587e2b_0_154"/>
          <p:cNvSpPr txBox="1">
            <a:spLocks noGrp="1"/>
          </p:cNvSpPr>
          <p:nvPr>
            <p:ph type="body" idx="1"/>
          </p:nvPr>
        </p:nvSpPr>
        <p:spPr>
          <a:xfrm>
            <a:off x="1435608" y="1447800"/>
            <a:ext cx="7498200" cy="4800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2560"/>
              <a:buChar char="⚫"/>
            </a:pPr>
            <a:r>
              <a:rPr lang="nl-NL"/>
              <a:t>Read 3.4</a:t>
            </a:r>
            <a:endParaRPr/>
          </a:p>
          <a:p>
            <a:pPr marL="36576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6d80587e2b_0_18"/>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Question-time!</a:t>
            </a:r>
            <a:endParaRPr/>
          </a:p>
        </p:txBody>
      </p:sp>
      <p:sp>
        <p:nvSpPr>
          <p:cNvPr id="290" name="Google Shape;290;g6d80587e2b_0_18"/>
          <p:cNvSpPr txBox="1"/>
          <p:nvPr/>
        </p:nvSpPr>
        <p:spPr>
          <a:xfrm>
            <a:off x="1435600" y="1417650"/>
            <a:ext cx="7581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solidFill>
                  <a:schemeClr val="dk1"/>
                </a:solidFill>
                <a:latin typeface="Gill Sans"/>
                <a:ea typeface="Gill Sans"/>
                <a:cs typeface="Gill Sans"/>
                <a:sym typeface="Gill Sans"/>
              </a:rPr>
              <a:t>Questions waiting to be answered;</a:t>
            </a:r>
            <a:endParaRPr sz="2400">
              <a:solidFill>
                <a:schemeClr val="dk1"/>
              </a:solidFill>
            </a:endParaRPr>
          </a:p>
          <a:p>
            <a:pPr marL="34290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is blood pressure?</a:t>
            </a:r>
            <a:endParaRPr sz="2400">
              <a:solidFill>
                <a:schemeClr val="dk1"/>
              </a:solidFill>
              <a:latin typeface="Gill Sans"/>
              <a:ea typeface="Gill Sans"/>
              <a:cs typeface="Gill Sans"/>
              <a:sym typeface="Gill Sans"/>
            </a:endParaRPr>
          </a:p>
          <a:p>
            <a:pPr marL="34290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is the difference between systolic and diastolic pressure?</a:t>
            </a:r>
            <a:endParaRPr sz="2400">
              <a:solidFill>
                <a:schemeClr val="dk1"/>
              </a:solidFill>
              <a:latin typeface="Gill Sans"/>
              <a:ea typeface="Gill Sans"/>
              <a:cs typeface="Gill Sans"/>
              <a:sym typeface="Gill Sans"/>
            </a:endParaRPr>
          </a:p>
          <a:p>
            <a:pPr marL="34290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does the medical term “hypertension” mean?</a:t>
            </a:r>
            <a:endParaRPr sz="2400">
              <a:solidFill>
                <a:schemeClr val="dk1"/>
              </a:solidFill>
              <a:latin typeface="Gill Sans"/>
              <a:ea typeface="Gill Sans"/>
              <a:cs typeface="Gill Sans"/>
              <a:sym typeface="Gill Sans"/>
            </a:endParaRPr>
          </a:p>
          <a:p>
            <a:pPr marL="34290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can be a consequence (or more than one) of hypertension?</a:t>
            </a:r>
            <a:endParaRPr sz="2400">
              <a:solidFill>
                <a:schemeClr val="dk1"/>
              </a:solidFill>
              <a:latin typeface="Gill Sans"/>
              <a:ea typeface="Gill Sans"/>
              <a:cs typeface="Gill Sans"/>
              <a:sym typeface="Gill Sans"/>
            </a:endParaRPr>
          </a:p>
          <a:p>
            <a:pPr marL="34290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are some causes of hypertension?</a:t>
            </a:r>
            <a:endParaRPr sz="2400">
              <a:solidFill>
                <a:schemeClr val="dk1"/>
              </a:solidFill>
              <a:latin typeface="Gill Sans"/>
              <a:ea typeface="Gill Sans"/>
              <a:cs typeface="Gill Sans"/>
              <a:sym typeface="Gill Sans"/>
            </a:endParaRPr>
          </a:p>
          <a:p>
            <a:pPr marL="0" lvl="0" indent="0" algn="l" rtl="0">
              <a:spcBef>
                <a:spcPts val="0"/>
              </a:spcBef>
              <a:spcAft>
                <a:spcPts val="0"/>
              </a:spcAft>
              <a:buNone/>
            </a:pPr>
            <a:endParaRPr sz="2400">
              <a:solidFill>
                <a:schemeClr val="dk1"/>
              </a:solidFill>
              <a:latin typeface="Gill Sans"/>
              <a:ea typeface="Gill Sans"/>
              <a:cs typeface="Gill Sans"/>
              <a:sym typeface="Gill Sans"/>
            </a:endParaRPr>
          </a:p>
          <a:p>
            <a:pPr marL="0" lvl="0" indent="0" algn="l" rtl="0">
              <a:spcBef>
                <a:spcPts val="0"/>
              </a:spcBef>
              <a:spcAft>
                <a:spcPts val="0"/>
              </a:spcAft>
              <a:buNone/>
            </a:pPr>
            <a:r>
              <a:rPr lang="nl-NL" sz="2400">
                <a:solidFill>
                  <a:schemeClr val="dk1"/>
                </a:solidFill>
                <a:latin typeface="Gill Sans"/>
                <a:ea typeface="Gill Sans"/>
                <a:cs typeface="Gill Sans"/>
                <a:sym typeface="Gill Sans"/>
              </a:rPr>
              <a:t>Try to write down the answers with your group. After a few minutes we will watch a video (if needed, twice) to find the right answers!</a:t>
            </a:r>
            <a:endParaRPr sz="2400">
              <a:solidFill>
                <a:schemeClr val="dk1"/>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6d80587e2b_0_24" descr="Animation to help patients understand what high blood pressure and high cholesterol means, how they are caused and how they increase the risk of developing heart and circulatory disease." title="Understanding Blood Pressure">
            <a:hlinkClick r:id="rId3"/>
          </p:cNvPr>
          <p:cNvPicPr preferRelativeResize="0"/>
          <p:nvPr/>
        </p:nvPicPr>
        <p:blipFill>
          <a:blip r:embed="rId4">
            <a:alphaModFix/>
          </a:blip>
          <a:stretch>
            <a:fillRect/>
          </a:stretch>
        </p:blipFill>
        <p:spPr>
          <a:xfrm>
            <a:off x="1356775" y="788550"/>
            <a:ext cx="7202650" cy="5401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6d80587e2b_0_320"/>
          <p:cNvSpPr txBox="1">
            <a:spLocks noGrp="1"/>
          </p:cNvSpPr>
          <p:nvPr>
            <p:ph type="title"/>
          </p:nvPr>
        </p:nvSpPr>
        <p:spPr>
          <a:xfrm>
            <a:off x="1435600" y="274650"/>
            <a:ext cx="77085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How about your blood pressure and pulse?</a:t>
            </a:r>
            <a:endParaRPr/>
          </a:p>
        </p:txBody>
      </p:sp>
      <p:sp>
        <p:nvSpPr>
          <p:cNvPr id="303" name="Google Shape;303;g6d80587e2b_0_320"/>
          <p:cNvSpPr txBox="1"/>
          <p:nvPr/>
        </p:nvSpPr>
        <p:spPr>
          <a:xfrm>
            <a:off x="1435600" y="1703675"/>
            <a:ext cx="7227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t>What does a doctor hear when checking you heart?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nl-NL" sz="2400"/>
              <a:t>How about your blood pressure?</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r>
              <a:rPr lang="nl-NL" sz="2400"/>
              <a:t>FIND OUT!</a:t>
            </a:r>
            <a:endParaRPr sz="2400"/>
          </a:p>
        </p:txBody>
      </p:sp>
      <p:sp>
        <p:nvSpPr>
          <p:cNvPr id="304" name="Google Shape;304;g6d80587e2b_0_320"/>
          <p:cNvSpPr txBox="1">
            <a:spLocks noGrp="1"/>
          </p:cNvSpPr>
          <p:nvPr>
            <p:ph type="body" idx="1"/>
          </p:nvPr>
        </p:nvSpPr>
        <p:spPr>
          <a:xfrm>
            <a:off x="1435600" y="4536525"/>
            <a:ext cx="7498200" cy="180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nl-NL"/>
              <a:t>Homework</a:t>
            </a:r>
            <a:endParaRPr/>
          </a:p>
          <a:p>
            <a:pPr marL="365760" lvl="0" indent="-283464" algn="l" rtl="0">
              <a:lnSpc>
                <a:spcPct val="100000"/>
              </a:lnSpc>
              <a:spcBef>
                <a:spcPts val="0"/>
              </a:spcBef>
              <a:spcAft>
                <a:spcPts val="0"/>
              </a:spcAft>
              <a:buSzPts val="2560"/>
              <a:buChar char="⚫"/>
            </a:pPr>
            <a:r>
              <a:rPr lang="nl-NL"/>
              <a:t>Questions of 3.4</a:t>
            </a:r>
            <a:endParaRPr/>
          </a:p>
          <a:p>
            <a:pPr marL="365760" lvl="0" indent="-283464" algn="l" rtl="0">
              <a:lnSpc>
                <a:spcPct val="100000"/>
              </a:lnSpc>
              <a:spcBef>
                <a:spcPts val="600"/>
              </a:spcBef>
              <a:spcAft>
                <a:spcPts val="0"/>
              </a:spcAft>
              <a:buSzPts val="2560"/>
              <a:buChar char="⚫"/>
            </a:pPr>
            <a:r>
              <a:rPr lang="nl-NL"/>
              <a:t>Glossary 3.4</a:t>
            </a:r>
            <a:endParaRPr/>
          </a:p>
          <a:p>
            <a:pPr marL="365760" lvl="0" indent="-283464" algn="l" rtl="0">
              <a:lnSpc>
                <a:spcPct val="100000"/>
              </a:lnSpc>
              <a:spcBef>
                <a:spcPts val="600"/>
              </a:spcBef>
              <a:spcAft>
                <a:spcPts val="0"/>
              </a:spcAft>
              <a:buSzPts val="2560"/>
              <a:buChar char="⚫"/>
            </a:pPr>
            <a:r>
              <a:rPr lang="nl-NL"/>
              <a:t>Read 3.5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6d80587e2b_0_326"/>
          <p:cNvSpPr txBox="1">
            <a:spLocks noGrp="1"/>
          </p:cNvSpPr>
          <p:nvPr>
            <p:ph type="title"/>
          </p:nvPr>
        </p:nvSpPr>
        <p:spPr>
          <a:xfrm>
            <a:off x="1588008" y="4270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Lets get bloody</a:t>
            </a:r>
            <a:endParaRPr/>
          </a:p>
        </p:txBody>
      </p:sp>
      <p:pic>
        <p:nvPicPr>
          <p:cNvPr id="311" name="Google Shape;311;g6d80587e2b_0_326" descr="In this video I discuss what is blood, the primary functions of blood, and what is blood made of.  I also discuss the components of blood, what does blood do, and the functions of blood cells.&#10;&#10;&#10;&#10;Transcript&#10;&#10;What is blood?&#10;&#10;Well, blood is made up of 4 major components, plasma, red blood cells, white blood cells, and platelets.  Plasma makes up about 50 to 55% of blood, and  its main contents include, about 90% water, glucose, hormones, enzymes, proteins, minerals and various waste products like carbon dioxide.&#10;&#10;Red blood cells make up about 45 to 50% of blood, and their primary function is to carry oxygen to cells and deliver carbon dioxide to lungs. White blood cells make up 1-2% of blood, and they help protect the body against disease and invaders. Platelets make up 1 to 2% of blood, and they are involved in clotting and help prevent bleeding.&#10;&#10;Blood has 3 major functions in the body.&#10;&#10;1. Transportation&#10;Blood transports oxygen and other various nutrients to cells throughout the body, it also carries waste products and carbon dioxide to the kidneys and lungs for removal from the body.&#10;&#10;2. Protection&#10;Blood carries white blood cells which fight infections that threaten to damage the body.&#10;&#10;3. Regulation&#10;Blood regulates body temperature, as well as ph balance. &#10;&#10;&#10;&#10;Other sources...&#10;http://www.medicalnewstoday.com/articles/196001.php" title="Blood - What Is Blood - Primary Functions Of Blood - Components Of Blood - What Does Blood Do">
            <a:hlinkClick r:id="rId3"/>
          </p:cNvPr>
          <p:cNvPicPr preferRelativeResize="0"/>
          <p:nvPr/>
        </p:nvPicPr>
        <p:blipFill>
          <a:blip r:embed="rId4">
            <a:alphaModFix/>
          </a:blip>
          <a:stretch>
            <a:fillRect/>
          </a:stretch>
        </p:blipFill>
        <p:spPr>
          <a:xfrm>
            <a:off x="1350750" y="1357149"/>
            <a:ext cx="7238200" cy="5428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6d80587e2b_0_332"/>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Red 			vs 				White</a:t>
            </a:r>
            <a:endParaRPr/>
          </a:p>
        </p:txBody>
      </p:sp>
      <p:graphicFrame>
        <p:nvGraphicFramePr>
          <p:cNvPr id="318" name="Google Shape;318;g6d80587e2b_0_332"/>
          <p:cNvGraphicFramePr/>
          <p:nvPr/>
        </p:nvGraphicFramePr>
        <p:xfrm>
          <a:off x="988900" y="1544050"/>
          <a:ext cx="3000000" cy="3000000"/>
        </p:xfrm>
        <a:graphic>
          <a:graphicData uri="http://schemas.openxmlformats.org/drawingml/2006/table">
            <a:tbl>
              <a:tblPr>
                <a:noFill/>
                <a:tableStyleId>{B017C7C0-FC39-4B68-8FF5-12BD61E34C4C}</a:tableStyleId>
              </a:tblPr>
              <a:tblGrid>
                <a:gridCol w="4041425">
                  <a:extLst>
                    <a:ext uri="{9D8B030D-6E8A-4147-A177-3AD203B41FA5}">
                      <a16:colId xmlns:a16="http://schemas.microsoft.com/office/drawing/2014/main" val="20000"/>
                    </a:ext>
                  </a:extLst>
                </a:gridCol>
                <a:gridCol w="4041500">
                  <a:extLst>
                    <a:ext uri="{9D8B030D-6E8A-4147-A177-3AD203B41FA5}">
                      <a16:colId xmlns:a16="http://schemas.microsoft.com/office/drawing/2014/main" val="20001"/>
                    </a:ext>
                  </a:extLst>
                </a:gridCol>
              </a:tblGrid>
              <a:tr h="437100">
                <a:tc>
                  <a:txBody>
                    <a:bodyPr/>
                    <a:lstStyle/>
                    <a:p>
                      <a:pPr marL="0" lvl="0" indent="0" algn="l" rtl="0">
                        <a:spcBef>
                          <a:spcPts val="0"/>
                        </a:spcBef>
                        <a:spcAft>
                          <a:spcPts val="0"/>
                        </a:spcAft>
                        <a:buNone/>
                      </a:pPr>
                      <a:r>
                        <a:rPr lang="nl-NL"/>
                        <a:t>No nuclei</a:t>
                      </a:r>
                      <a:endParaRPr/>
                    </a:p>
                  </a:txBody>
                  <a:tcPr marL="91425" marR="91425" marT="91425" marB="91425"/>
                </a:tc>
                <a:tc>
                  <a:txBody>
                    <a:bodyPr/>
                    <a:lstStyle/>
                    <a:p>
                      <a:pPr marL="0" lvl="0" indent="0" algn="l" rtl="0">
                        <a:spcBef>
                          <a:spcPts val="0"/>
                        </a:spcBef>
                        <a:spcAft>
                          <a:spcPts val="0"/>
                        </a:spcAft>
                        <a:buNone/>
                      </a:pPr>
                      <a:r>
                        <a:rPr lang="nl-NL"/>
                        <a:t>Nuclei</a:t>
                      </a:r>
                      <a:endParaRPr/>
                    </a:p>
                  </a:txBody>
                  <a:tcPr marL="91425" marR="91425" marT="91425" marB="91425"/>
                </a:tc>
                <a:extLst>
                  <a:ext uri="{0D108BD9-81ED-4DB2-BD59-A6C34878D82A}">
                    <a16:rowId xmlns:a16="http://schemas.microsoft.com/office/drawing/2014/main" val="10000"/>
                  </a:ext>
                </a:extLst>
              </a:tr>
              <a:tr h="437100">
                <a:tc>
                  <a:txBody>
                    <a:bodyPr/>
                    <a:lstStyle/>
                    <a:p>
                      <a:pPr marL="0" lvl="0" indent="0" algn="l" rtl="0">
                        <a:spcBef>
                          <a:spcPts val="0"/>
                        </a:spcBef>
                        <a:spcAft>
                          <a:spcPts val="0"/>
                        </a:spcAft>
                        <a:buNone/>
                      </a:pPr>
                      <a:r>
                        <a:rPr lang="nl-NL"/>
                        <a:t>Haemoglobin; transport oxygen</a:t>
                      </a:r>
                      <a:endParaRPr/>
                    </a:p>
                  </a:txBody>
                  <a:tcPr marL="91425" marR="91425" marT="91425" marB="91425"/>
                </a:tc>
                <a:tc>
                  <a:txBody>
                    <a:bodyPr/>
                    <a:lstStyle/>
                    <a:p>
                      <a:pPr marL="0" lvl="0" indent="0" algn="l" rtl="0">
                        <a:spcBef>
                          <a:spcPts val="0"/>
                        </a:spcBef>
                        <a:spcAft>
                          <a:spcPts val="0"/>
                        </a:spcAft>
                        <a:buNone/>
                      </a:pPr>
                      <a:r>
                        <a:rPr lang="nl-NL"/>
                        <a:t>To fight against invasive materials</a:t>
                      </a:r>
                      <a:endParaRPr/>
                    </a:p>
                  </a:txBody>
                  <a:tcPr marL="91425" marR="91425" marT="91425" marB="91425"/>
                </a:tc>
                <a:extLst>
                  <a:ext uri="{0D108BD9-81ED-4DB2-BD59-A6C34878D82A}">
                    <a16:rowId xmlns:a16="http://schemas.microsoft.com/office/drawing/2014/main" val="10001"/>
                  </a:ext>
                </a:extLst>
              </a:tr>
              <a:tr h="437100">
                <a:tc>
                  <a:txBody>
                    <a:bodyPr/>
                    <a:lstStyle/>
                    <a:p>
                      <a:pPr marL="0" lvl="0" indent="0" algn="l" rtl="0">
                        <a:spcBef>
                          <a:spcPts val="0"/>
                        </a:spcBef>
                        <a:spcAft>
                          <a:spcPts val="0"/>
                        </a:spcAft>
                        <a:buNone/>
                      </a:pPr>
                      <a:r>
                        <a:rPr lang="nl-NL"/>
                        <a:t>Disc-shaped, stay within bloodvessel</a:t>
                      </a:r>
                      <a:endParaRPr/>
                    </a:p>
                  </a:txBody>
                  <a:tcPr marL="91425" marR="91425" marT="91425" marB="91425"/>
                </a:tc>
                <a:tc>
                  <a:txBody>
                    <a:bodyPr/>
                    <a:lstStyle/>
                    <a:p>
                      <a:pPr marL="0" lvl="0" indent="0" algn="l" rtl="0">
                        <a:spcBef>
                          <a:spcPts val="0"/>
                        </a:spcBef>
                        <a:spcAft>
                          <a:spcPts val="0"/>
                        </a:spcAft>
                        <a:buNone/>
                      </a:pPr>
                      <a:r>
                        <a:rPr lang="nl-NL"/>
                        <a:t>No fixed shape, can leave bloodvessel</a:t>
                      </a:r>
                      <a:endParaRPr/>
                    </a:p>
                  </a:txBody>
                  <a:tcPr marL="91425" marR="91425" marT="91425" marB="91425"/>
                </a:tc>
                <a:extLst>
                  <a:ext uri="{0D108BD9-81ED-4DB2-BD59-A6C34878D82A}">
                    <a16:rowId xmlns:a16="http://schemas.microsoft.com/office/drawing/2014/main" val="10002"/>
                  </a:ext>
                </a:extLst>
              </a:tr>
              <a:tr h="437100">
                <a:tc>
                  <a:txBody>
                    <a:bodyPr/>
                    <a:lstStyle/>
                    <a:p>
                      <a:pPr marL="0" lvl="0" indent="0" algn="l" rtl="0">
                        <a:spcBef>
                          <a:spcPts val="0"/>
                        </a:spcBef>
                        <a:spcAft>
                          <a:spcPts val="0"/>
                        </a:spcAft>
                        <a:buNone/>
                      </a:pPr>
                      <a:r>
                        <a:rPr lang="nl-NL"/>
                        <a:t>Live about 120 days</a:t>
                      </a:r>
                      <a:endParaRPr/>
                    </a:p>
                  </a:txBody>
                  <a:tcPr marL="91425" marR="91425" marT="91425" marB="91425"/>
                </a:tc>
                <a:tc>
                  <a:txBody>
                    <a:bodyPr/>
                    <a:lstStyle/>
                    <a:p>
                      <a:pPr marL="0" lvl="0" indent="0" algn="l" rtl="0">
                        <a:spcBef>
                          <a:spcPts val="0"/>
                        </a:spcBef>
                        <a:spcAft>
                          <a:spcPts val="0"/>
                        </a:spcAft>
                        <a:buNone/>
                      </a:pPr>
                      <a:r>
                        <a:rPr lang="nl-NL"/>
                        <a:t>Die when done fighting</a:t>
                      </a:r>
                      <a:endParaRPr/>
                    </a:p>
                  </a:txBody>
                  <a:tcPr marL="91425" marR="91425" marT="91425" marB="91425"/>
                </a:tc>
                <a:extLst>
                  <a:ext uri="{0D108BD9-81ED-4DB2-BD59-A6C34878D82A}">
                    <a16:rowId xmlns:a16="http://schemas.microsoft.com/office/drawing/2014/main" val="10003"/>
                  </a:ext>
                </a:extLst>
              </a:tr>
              <a:tr h="670500">
                <a:tc>
                  <a:txBody>
                    <a:bodyPr/>
                    <a:lstStyle/>
                    <a:p>
                      <a:pPr marL="0" lvl="0" indent="0" algn="l" rtl="0">
                        <a:spcBef>
                          <a:spcPts val="0"/>
                        </a:spcBef>
                        <a:spcAft>
                          <a:spcPts val="0"/>
                        </a:spcAft>
                        <a:buNone/>
                      </a:pPr>
                      <a:r>
                        <a:rPr lang="nl-NL"/>
                        <a:t>Produced, daily, in bone marrow</a:t>
                      </a:r>
                      <a:endParaRPr/>
                    </a:p>
                  </a:txBody>
                  <a:tcPr marL="91425" marR="91425" marT="91425" marB="91425"/>
                </a:tc>
                <a:tc>
                  <a:txBody>
                    <a:bodyPr/>
                    <a:lstStyle/>
                    <a:p>
                      <a:pPr marL="0" lvl="0" indent="0" algn="l" rtl="0">
                        <a:spcBef>
                          <a:spcPts val="0"/>
                        </a:spcBef>
                        <a:spcAft>
                          <a:spcPts val="0"/>
                        </a:spcAft>
                        <a:buNone/>
                      </a:pPr>
                      <a:r>
                        <a:rPr lang="nl-NL"/>
                        <a:t>Produced in bone marrow, increasing when needed</a:t>
                      </a:r>
                      <a:endParaRPr/>
                    </a:p>
                  </a:txBody>
                  <a:tcPr marL="91425" marR="91425" marT="91425" marB="91425"/>
                </a:tc>
                <a:extLst>
                  <a:ext uri="{0D108BD9-81ED-4DB2-BD59-A6C34878D82A}">
                    <a16:rowId xmlns:a16="http://schemas.microsoft.com/office/drawing/2014/main" val="10004"/>
                  </a:ext>
                </a:extLst>
              </a:tr>
              <a:tr h="670500">
                <a:tc>
                  <a:txBody>
                    <a:bodyPr/>
                    <a:lstStyle/>
                    <a:p>
                      <a:pPr marL="0" lvl="0" indent="0" algn="l" rtl="0">
                        <a:spcBef>
                          <a:spcPts val="0"/>
                        </a:spcBef>
                        <a:spcAft>
                          <a:spcPts val="0"/>
                        </a:spcAft>
                        <a:buNone/>
                      </a:pPr>
                      <a:r>
                        <a:rPr lang="nl-NL"/>
                        <a:t>Broken down in spleen. liver of bone marrow. Haemoglobin is recycled</a:t>
                      </a:r>
                      <a:endParaRPr/>
                    </a:p>
                  </a:txBody>
                  <a:tcPr marL="91425" marR="91425" marT="91425" marB="91425"/>
                </a:tc>
                <a:tc>
                  <a:txBody>
                    <a:bodyPr/>
                    <a:lstStyle/>
                    <a:p>
                      <a:pPr marL="0" lvl="0" indent="0" algn="l" rtl="0">
                        <a:spcBef>
                          <a:spcPts val="0"/>
                        </a:spcBef>
                        <a:spcAft>
                          <a:spcPts val="0"/>
                        </a:spcAft>
                        <a:buNone/>
                      </a:pPr>
                      <a:r>
                        <a:rPr lang="nl-NL"/>
                        <a:t>Broken down in lymph nod, spleen, liver</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6d80587e2b_0_338"/>
          <p:cNvPicPr preferRelativeResize="0"/>
          <p:nvPr/>
        </p:nvPicPr>
        <p:blipFill>
          <a:blip r:embed="rId3">
            <a:alphaModFix/>
          </a:blip>
          <a:stretch>
            <a:fillRect/>
          </a:stretch>
        </p:blipFill>
        <p:spPr>
          <a:xfrm>
            <a:off x="1078688" y="912325"/>
            <a:ext cx="2006025" cy="2763025"/>
          </a:xfrm>
          <a:prstGeom prst="rect">
            <a:avLst/>
          </a:prstGeom>
          <a:noFill/>
          <a:ln>
            <a:noFill/>
          </a:ln>
        </p:spPr>
      </p:pic>
      <p:grpSp>
        <p:nvGrpSpPr>
          <p:cNvPr id="325" name="Google Shape;325;g6d80587e2b_0_338"/>
          <p:cNvGrpSpPr/>
          <p:nvPr/>
        </p:nvGrpSpPr>
        <p:grpSpPr>
          <a:xfrm>
            <a:off x="3734588" y="-152400"/>
            <a:ext cx="5365088" cy="3271125"/>
            <a:chOff x="3658388" y="0"/>
            <a:chExt cx="5365088" cy="3271125"/>
          </a:xfrm>
        </p:grpSpPr>
        <p:grpSp>
          <p:nvGrpSpPr>
            <p:cNvPr id="326" name="Google Shape;326;g6d80587e2b_0_338"/>
            <p:cNvGrpSpPr/>
            <p:nvPr/>
          </p:nvGrpSpPr>
          <p:grpSpPr>
            <a:xfrm>
              <a:off x="3658400" y="0"/>
              <a:ext cx="5365076" cy="3271125"/>
              <a:chOff x="3658400" y="0"/>
              <a:chExt cx="5365076" cy="3271125"/>
            </a:xfrm>
          </p:grpSpPr>
          <p:pic>
            <p:nvPicPr>
              <p:cNvPr id="327" name="Google Shape;327;g6d80587e2b_0_338"/>
              <p:cNvPicPr preferRelativeResize="0"/>
              <p:nvPr/>
            </p:nvPicPr>
            <p:blipFill>
              <a:blip r:embed="rId4">
                <a:alphaModFix/>
              </a:blip>
              <a:stretch>
                <a:fillRect/>
              </a:stretch>
            </p:blipFill>
            <p:spPr>
              <a:xfrm>
                <a:off x="3658400" y="166850"/>
                <a:ext cx="5365076" cy="2980600"/>
              </a:xfrm>
              <a:prstGeom prst="rect">
                <a:avLst/>
              </a:prstGeom>
              <a:noFill/>
              <a:ln>
                <a:noFill/>
              </a:ln>
            </p:spPr>
          </p:pic>
          <p:sp>
            <p:nvSpPr>
              <p:cNvPr id="328" name="Google Shape;328;g6d80587e2b_0_338"/>
              <p:cNvSpPr/>
              <p:nvPr/>
            </p:nvSpPr>
            <p:spPr>
              <a:xfrm>
                <a:off x="4187000" y="245450"/>
                <a:ext cx="1111800" cy="95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g6d80587e2b_0_338"/>
              <p:cNvSpPr/>
              <p:nvPr/>
            </p:nvSpPr>
            <p:spPr>
              <a:xfrm>
                <a:off x="5653250" y="0"/>
                <a:ext cx="1111800" cy="519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6d80587e2b_0_338"/>
              <p:cNvSpPr/>
              <p:nvPr/>
            </p:nvSpPr>
            <p:spPr>
              <a:xfrm>
                <a:off x="7249425" y="0"/>
                <a:ext cx="1111800" cy="519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6d80587e2b_0_338"/>
              <p:cNvSpPr/>
              <p:nvPr/>
            </p:nvSpPr>
            <p:spPr>
              <a:xfrm>
                <a:off x="5380525" y="2751225"/>
                <a:ext cx="1111800" cy="519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g6d80587e2b_0_338"/>
            <p:cNvSpPr txBox="1"/>
            <p:nvPr/>
          </p:nvSpPr>
          <p:spPr>
            <a:xfrm>
              <a:off x="5749788" y="2619750"/>
              <a:ext cx="1487100" cy="3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Gill Sans"/>
                  <a:ea typeface="Gill Sans"/>
                  <a:cs typeface="Gill Sans"/>
                  <a:sym typeface="Gill Sans"/>
                </a:rPr>
                <a:t>red blood cell</a:t>
              </a:r>
              <a:endParaRPr>
                <a:latin typeface="Gill Sans"/>
                <a:ea typeface="Gill Sans"/>
                <a:cs typeface="Gill Sans"/>
                <a:sym typeface="Gill Sans"/>
              </a:endParaRPr>
            </a:p>
          </p:txBody>
        </p:sp>
        <p:sp>
          <p:nvSpPr>
            <p:cNvPr id="333" name="Google Shape;333;g6d80587e2b_0_338"/>
            <p:cNvSpPr txBox="1"/>
            <p:nvPr/>
          </p:nvSpPr>
          <p:spPr>
            <a:xfrm>
              <a:off x="3658388" y="1082925"/>
              <a:ext cx="1487100" cy="37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NL">
                  <a:latin typeface="Gill Sans"/>
                  <a:ea typeface="Gill Sans"/>
                  <a:cs typeface="Gill Sans"/>
                  <a:sym typeface="Gill Sans"/>
                </a:rPr>
                <a:t>blood plasma</a:t>
              </a:r>
              <a:endParaRPr>
                <a:latin typeface="Gill Sans"/>
                <a:ea typeface="Gill Sans"/>
                <a:cs typeface="Gill Sans"/>
                <a:sym typeface="Gill Sans"/>
              </a:endParaRPr>
            </a:p>
          </p:txBody>
        </p:sp>
        <p:sp>
          <p:nvSpPr>
            <p:cNvPr id="334" name="Google Shape;334;g6d80587e2b_0_338"/>
            <p:cNvSpPr txBox="1"/>
            <p:nvPr/>
          </p:nvSpPr>
          <p:spPr>
            <a:xfrm>
              <a:off x="4049813" y="812600"/>
              <a:ext cx="1487100" cy="37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NL">
                  <a:latin typeface="Gill Sans"/>
                  <a:ea typeface="Gill Sans"/>
                  <a:cs typeface="Gill Sans"/>
                  <a:sym typeface="Gill Sans"/>
                </a:rPr>
                <a:t>capillarie</a:t>
              </a:r>
              <a:endParaRPr>
                <a:latin typeface="Gill Sans"/>
                <a:ea typeface="Gill Sans"/>
                <a:cs typeface="Gill Sans"/>
                <a:sym typeface="Gill Sans"/>
              </a:endParaRPr>
            </a:p>
          </p:txBody>
        </p:sp>
        <p:sp>
          <p:nvSpPr>
            <p:cNvPr id="335" name="Google Shape;335;g6d80587e2b_0_338"/>
            <p:cNvSpPr txBox="1"/>
            <p:nvPr/>
          </p:nvSpPr>
          <p:spPr>
            <a:xfrm>
              <a:off x="5833713" y="170925"/>
              <a:ext cx="14871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Gill Sans"/>
                  <a:ea typeface="Gill Sans"/>
                  <a:cs typeface="Gill Sans"/>
                  <a:sym typeface="Gill Sans"/>
                </a:rPr>
                <a:t>bacteria</a:t>
              </a:r>
              <a:endParaRPr>
                <a:latin typeface="Gill Sans"/>
                <a:ea typeface="Gill Sans"/>
                <a:cs typeface="Gill Sans"/>
                <a:sym typeface="Gill Sans"/>
              </a:endParaRPr>
            </a:p>
          </p:txBody>
        </p:sp>
        <p:sp>
          <p:nvSpPr>
            <p:cNvPr id="336" name="Google Shape;336;g6d80587e2b_0_338"/>
            <p:cNvSpPr txBox="1"/>
            <p:nvPr/>
          </p:nvSpPr>
          <p:spPr>
            <a:xfrm>
              <a:off x="7536363" y="170925"/>
              <a:ext cx="14871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Gill Sans"/>
                  <a:ea typeface="Gill Sans"/>
                  <a:cs typeface="Gill Sans"/>
                  <a:sym typeface="Gill Sans"/>
                </a:rPr>
                <a:t>white blood cell</a:t>
              </a:r>
              <a:endParaRPr>
                <a:latin typeface="Gill Sans"/>
                <a:ea typeface="Gill Sans"/>
                <a:cs typeface="Gill Sans"/>
                <a:sym typeface="Gill Sans"/>
              </a:endParaRPr>
            </a:p>
          </p:txBody>
        </p:sp>
      </p:grpSp>
      <p:sp>
        <p:nvSpPr>
          <p:cNvPr id="337" name="Google Shape;337;g6d80587e2b_0_338"/>
          <p:cNvSpPr txBox="1"/>
          <p:nvPr/>
        </p:nvSpPr>
        <p:spPr>
          <a:xfrm>
            <a:off x="3571975" y="2917250"/>
            <a:ext cx="5527800"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Phagocytes (a type of white blood cell) “eat” a bacteria, we call this phagocytosis </a:t>
            </a:r>
            <a:endParaRPr sz="2400">
              <a:latin typeface="Gill Sans"/>
              <a:ea typeface="Gill Sans"/>
              <a:cs typeface="Gill Sans"/>
              <a:sym typeface="Gill Sans"/>
            </a:endParaRPr>
          </a:p>
        </p:txBody>
      </p:sp>
      <p:pic>
        <p:nvPicPr>
          <p:cNvPr id="338" name="Google Shape;338;g6d80587e2b_0_338"/>
          <p:cNvPicPr preferRelativeResize="0"/>
          <p:nvPr/>
        </p:nvPicPr>
        <p:blipFill rotWithShape="1">
          <a:blip r:embed="rId5">
            <a:alphaModFix/>
          </a:blip>
          <a:srcRect l="55595"/>
          <a:stretch/>
        </p:blipFill>
        <p:spPr>
          <a:xfrm rot="-5400000">
            <a:off x="4582075" y="1753300"/>
            <a:ext cx="1168800" cy="7656650"/>
          </a:xfrm>
          <a:prstGeom prst="rect">
            <a:avLst/>
          </a:prstGeom>
          <a:noFill/>
          <a:ln>
            <a:noFill/>
          </a:ln>
        </p:spPr>
      </p:pic>
      <p:sp>
        <p:nvSpPr>
          <p:cNvPr id="339" name="Google Shape;339;g6d80587e2b_0_338"/>
          <p:cNvSpPr txBox="1"/>
          <p:nvPr/>
        </p:nvSpPr>
        <p:spPr>
          <a:xfrm>
            <a:off x="1338150" y="6087175"/>
            <a:ext cx="7761600"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Lymphocytes (a type of white blood cell) create antibodies, specific to antigens on a bacterial cell wall.</a:t>
            </a:r>
            <a:endParaRPr sz="2400">
              <a:latin typeface="Gill Sans"/>
              <a:ea typeface="Gill Sans"/>
              <a:cs typeface="Gill Sans"/>
              <a:sym typeface="Gill Sans"/>
            </a:endParaRPr>
          </a:p>
        </p:txBody>
      </p:sp>
      <p:sp>
        <p:nvSpPr>
          <p:cNvPr id="340" name="Google Shape;340;g6d80587e2b_0_338"/>
          <p:cNvSpPr txBox="1"/>
          <p:nvPr/>
        </p:nvSpPr>
        <p:spPr>
          <a:xfrm>
            <a:off x="1338138" y="4469525"/>
            <a:ext cx="14871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Gill Sans"/>
                <a:ea typeface="Gill Sans"/>
                <a:cs typeface="Gill Sans"/>
                <a:sym typeface="Gill Sans"/>
              </a:rPr>
              <a:t>bacterial cell with antigens</a:t>
            </a:r>
            <a:endParaRPr>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p:txBody>
      </p:sp>
      <p:sp>
        <p:nvSpPr>
          <p:cNvPr id="341" name="Google Shape;341;g6d80587e2b_0_338"/>
          <p:cNvSpPr txBox="1"/>
          <p:nvPr/>
        </p:nvSpPr>
        <p:spPr>
          <a:xfrm>
            <a:off x="2914532" y="4469525"/>
            <a:ext cx="22830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Gill Sans"/>
                <a:ea typeface="Gill Sans"/>
                <a:cs typeface="Gill Sans"/>
                <a:sym typeface="Gill Sans"/>
              </a:rPr>
              <a:t>Lymphocyte producing antibodies</a:t>
            </a:r>
            <a:endParaRPr>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p:txBody>
      </p:sp>
      <p:sp>
        <p:nvSpPr>
          <p:cNvPr id="342" name="Google Shape;342;g6d80587e2b_0_338"/>
          <p:cNvSpPr txBox="1"/>
          <p:nvPr/>
        </p:nvSpPr>
        <p:spPr>
          <a:xfrm>
            <a:off x="4967095" y="4469525"/>
            <a:ext cx="4027800" cy="3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Gill Sans"/>
                <a:ea typeface="Gill Sans"/>
                <a:cs typeface="Gill Sans"/>
                <a:sym typeface="Gill Sans"/>
              </a:rPr>
              <a:t>The antibodies cover the antigens, the bacteria will be killed</a:t>
            </a:r>
            <a:endParaRPr>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d80587e2b_0_344"/>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Clothing</a:t>
            </a:r>
            <a:endParaRPr/>
          </a:p>
        </p:txBody>
      </p:sp>
      <p:pic>
        <p:nvPicPr>
          <p:cNvPr id="349" name="Google Shape;349;g6d80587e2b_0_344" descr="07) Platelets&#10;&#10;Platelets provide critical protection for our blood vessel walls, helping clog wounds and stopping the loss of blood. &#10;&#10;Platelets are not completely formed cells, but merely cell fragments and consequently much smaller than red cells. They account for less than one percent of total blood volume and live for about 10 days. &#10;&#10;Let's take a closer look at how the clotting process works. When a blood vessel wall ruptures, it causes the blood to be exposed to collagen, which is the most abundant protein in the body, found in muscles, skin and other tissues. &#10;&#10;Special receptors on the surface of collagen molecules are matched to detect and bind to platelets, so that if the vessel wall is ruptured and platelets come into contact with the collagen they will bind to it and accumulate. This accumulation is further enhanced by the reaction of clotting factors in the plasma, which react and assist with attracting more platelets to the wound site. &#10;&#10;In addition, soluable fibrinogen proteins found in the blood plasma are also attracted to the wound site, where they are used by the platelets to create an insoluable web-like structure over the wound area, trapping red cells. The combination of these actions forms a hardening process that creates a scab that will eventually fall off as the ruptured vessel wall and skin tissue are repaired." title="Video 7 Blood Platelets Function">
            <a:hlinkClick r:id="rId3"/>
          </p:cNvPr>
          <p:cNvPicPr preferRelativeResize="0"/>
          <p:nvPr/>
        </p:nvPicPr>
        <p:blipFill>
          <a:blip r:embed="rId4">
            <a:alphaModFix/>
          </a:blip>
          <a:stretch>
            <a:fillRect/>
          </a:stretch>
        </p:blipFill>
        <p:spPr>
          <a:xfrm>
            <a:off x="1351825" y="1189050"/>
            <a:ext cx="7253800" cy="5440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6e7d249a8e_0_27"/>
          <p:cNvPicPr preferRelativeResize="0"/>
          <p:nvPr/>
        </p:nvPicPr>
        <p:blipFill rotWithShape="1">
          <a:blip r:embed="rId3">
            <a:alphaModFix/>
          </a:blip>
          <a:srcRect l="9459" t="17797" r="6753" b="9140"/>
          <a:stretch/>
        </p:blipFill>
        <p:spPr>
          <a:xfrm>
            <a:off x="1188813" y="124375"/>
            <a:ext cx="6766374" cy="3494399"/>
          </a:xfrm>
          <a:prstGeom prst="rect">
            <a:avLst/>
          </a:prstGeom>
          <a:noFill/>
          <a:ln>
            <a:noFill/>
          </a:ln>
        </p:spPr>
      </p:pic>
      <p:pic>
        <p:nvPicPr>
          <p:cNvPr id="356" name="Google Shape;356;g6e7d249a8e_0_27"/>
          <p:cNvPicPr preferRelativeResize="0"/>
          <p:nvPr/>
        </p:nvPicPr>
        <p:blipFill>
          <a:blip r:embed="rId4">
            <a:alphaModFix/>
          </a:blip>
          <a:stretch>
            <a:fillRect/>
          </a:stretch>
        </p:blipFill>
        <p:spPr>
          <a:xfrm>
            <a:off x="1919250" y="3959050"/>
            <a:ext cx="6182930" cy="279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Groups</a:t>
            </a:r>
            <a:endParaRPr/>
          </a:p>
        </p:txBody>
      </p:sp>
      <p:sp>
        <p:nvSpPr>
          <p:cNvPr id="159" name="Google Shape;159;p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600"/>
              </a:spcBef>
              <a:spcAft>
                <a:spcPts val="0"/>
              </a:spcAft>
              <a:buSzPts val="1440"/>
              <a:buAutoNum type="arabicPeriod"/>
            </a:pPr>
            <a:r>
              <a:rPr lang="nl-NL"/>
              <a:t>Aylin, Tuana, Oliwia </a:t>
            </a:r>
            <a:endParaRPr/>
          </a:p>
          <a:p>
            <a:pPr marL="365760" lvl="0" indent="-283464" algn="l" rtl="0">
              <a:lnSpc>
                <a:spcPct val="100000"/>
              </a:lnSpc>
              <a:spcBef>
                <a:spcPts val="0"/>
              </a:spcBef>
              <a:spcAft>
                <a:spcPts val="0"/>
              </a:spcAft>
              <a:buSzPts val="1440"/>
              <a:buAutoNum type="arabicPeriod"/>
            </a:pPr>
            <a:r>
              <a:rPr lang="nl-NL"/>
              <a:t>Maarten, Marjolein, Kaya, Milan</a:t>
            </a:r>
            <a:endParaRPr/>
          </a:p>
          <a:p>
            <a:pPr marL="365760" lvl="0" indent="-283464" algn="l" rtl="0">
              <a:lnSpc>
                <a:spcPct val="100000"/>
              </a:lnSpc>
              <a:spcBef>
                <a:spcPts val="0"/>
              </a:spcBef>
              <a:spcAft>
                <a:spcPts val="0"/>
              </a:spcAft>
              <a:buSzPts val="1440"/>
              <a:buAutoNum type="arabicPeriod"/>
            </a:pPr>
            <a:r>
              <a:rPr lang="nl-NL"/>
              <a:t>Apurjan, Gemma, Marijn, Mika</a:t>
            </a:r>
            <a:endParaRPr/>
          </a:p>
          <a:p>
            <a:pPr marL="365760" lvl="0" indent="-283464" algn="l" rtl="0">
              <a:spcBef>
                <a:spcPts val="0"/>
              </a:spcBef>
              <a:spcAft>
                <a:spcPts val="0"/>
              </a:spcAft>
              <a:buSzPts val="1440"/>
              <a:buAutoNum type="arabicPeriod"/>
            </a:pPr>
            <a:r>
              <a:rPr lang="nl-NL"/>
              <a:t>Ken, Chris, Nasr-Eddine</a:t>
            </a:r>
            <a:endParaRPr/>
          </a:p>
          <a:p>
            <a:pPr marL="365760" lvl="0" indent="-283464" algn="l" rtl="0">
              <a:spcBef>
                <a:spcPts val="0"/>
              </a:spcBef>
              <a:spcAft>
                <a:spcPts val="0"/>
              </a:spcAft>
              <a:buSzPts val="1440"/>
              <a:buAutoNum type="arabicPeriod"/>
            </a:pPr>
            <a:r>
              <a:rPr lang="nl-NL"/>
              <a:t>Tof, Vince, Sid, Raf</a:t>
            </a:r>
            <a:endParaRPr/>
          </a:p>
          <a:p>
            <a:pPr marL="365760" lvl="0" indent="-283464" algn="l" rtl="0">
              <a:spcBef>
                <a:spcPts val="0"/>
              </a:spcBef>
              <a:spcAft>
                <a:spcPts val="0"/>
              </a:spcAft>
              <a:buSzPts val="1440"/>
              <a:buAutoNum type="arabicPeriod"/>
            </a:pPr>
            <a:r>
              <a:rPr lang="nl-NL"/>
              <a:t>Kjeld, Janan, Michel</a:t>
            </a:r>
            <a:endParaRPr/>
          </a:p>
          <a:p>
            <a:pPr marL="365760" lvl="0" indent="-283464" algn="l" rtl="0">
              <a:spcBef>
                <a:spcPts val="0"/>
              </a:spcBef>
              <a:spcAft>
                <a:spcPts val="0"/>
              </a:spcAft>
              <a:buSzPts val="1440"/>
              <a:buAutoNum type="arabicPeriod"/>
            </a:pPr>
            <a:r>
              <a:rPr lang="nl-NL"/>
              <a:t>Juul, Dean, Caja, Fleur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6e7d249a8e_0_254"/>
          <p:cNvSpPr txBox="1">
            <a:spLocks noGrp="1"/>
          </p:cNvSpPr>
          <p:nvPr>
            <p:ph type="title" idx="4294967295"/>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363" name="Google Shape;363;g6e7d249a8e_0_254"/>
          <p:cNvSpPr txBox="1">
            <a:spLocks noGrp="1"/>
          </p:cNvSpPr>
          <p:nvPr>
            <p:ph type="body" idx="4294967295"/>
          </p:nvPr>
        </p:nvSpPr>
        <p:spPr>
          <a:xfrm>
            <a:off x="1435608" y="1447800"/>
            <a:ext cx="7498200" cy="4800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2560"/>
              <a:buChar char="⚫"/>
            </a:pPr>
            <a:r>
              <a:rPr lang="nl-NL"/>
              <a:t>Questions of 3.5 and 3.6</a:t>
            </a:r>
            <a:endParaRPr/>
          </a:p>
          <a:p>
            <a:pPr marL="365760" lvl="0" indent="-283464" algn="l" rtl="0">
              <a:lnSpc>
                <a:spcPct val="100000"/>
              </a:lnSpc>
              <a:spcBef>
                <a:spcPts val="600"/>
              </a:spcBef>
              <a:spcAft>
                <a:spcPts val="0"/>
              </a:spcAft>
              <a:buSzPts val="2560"/>
              <a:buChar char="⚫"/>
            </a:pPr>
            <a:r>
              <a:rPr lang="nl-NL"/>
              <a:t>Glossary 3.5 and 3.6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e7d249a8e_0_33"/>
          <p:cNvSpPr txBox="1">
            <a:spLocks noGrp="1"/>
          </p:cNvSpPr>
          <p:nvPr>
            <p:ph type="title"/>
          </p:nvPr>
        </p:nvSpPr>
        <p:spPr>
          <a:xfrm>
            <a:off x="1435608" y="-258762"/>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Blood types</a:t>
            </a:r>
            <a:endParaRPr/>
          </a:p>
        </p:txBody>
      </p:sp>
      <p:pic>
        <p:nvPicPr>
          <p:cNvPr id="370" name="Google Shape;370;g6e7d249a8e_0_33"/>
          <p:cNvPicPr preferRelativeResize="0"/>
          <p:nvPr/>
        </p:nvPicPr>
        <p:blipFill rotWithShape="1">
          <a:blip r:embed="rId3">
            <a:alphaModFix/>
          </a:blip>
          <a:srcRect/>
          <a:stretch/>
        </p:blipFill>
        <p:spPr>
          <a:xfrm>
            <a:off x="3476353" y="785622"/>
            <a:ext cx="5513222" cy="3795627"/>
          </a:xfrm>
          <a:prstGeom prst="rect">
            <a:avLst/>
          </a:prstGeom>
          <a:noFill/>
          <a:ln>
            <a:noFill/>
          </a:ln>
        </p:spPr>
      </p:pic>
      <p:sp>
        <p:nvSpPr>
          <p:cNvPr id="371" name="Google Shape;371;g6e7d249a8e_0_33"/>
          <p:cNvSpPr txBox="1"/>
          <p:nvPr/>
        </p:nvSpPr>
        <p:spPr>
          <a:xfrm>
            <a:off x="4783627" y="58750"/>
            <a:ext cx="2898600" cy="5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solidFill>
                  <a:srgbClr val="0000FF"/>
                </a:solidFill>
                <a:latin typeface="Gill Sans"/>
                <a:ea typeface="Gill Sans"/>
                <a:cs typeface="Gill Sans"/>
                <a:sym typeface="Gill Sans"/>
              </a:rPr>
              <a:t>Antigens on the membrane</a:t>
            </a:r>
            <a:endParaRPr b="1">
              <a:solidFill>
                <a:srgbClr val="0000FF"/>
              </a:solidFill>
              <a:latin typeface="Gill Sans"/>
              <a:ea typeface="Gill Sans"/>
              <a:cs typeface="Gill Sans"/>
              <a:sym typeface="Gill Sans"/>
            </a:endParaRPr>
          </a:p>
        </p:txBody>
      </p:sp>
      <p:sp>
        <p:nvSpPr>
          <p:cNvPr id="372" name="Google Shape;372;g6e7d249a8e_0_33"/>
          <p:cNvSpPr/>
          <p:nvPr/>
        </p:nvSpPr>
        <p:spPr>
          <a:xfrm>
            <a:off x="4635849" y="1357742"/>
            <a:ext cx="551400" cy="3483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g6e7d249a8e_0_33"/>
          <p:cNvCxnSpPr/>
          <p:nvPr/>
        </p:nvCxnSpPr>
        <p:spPr>
          <a:xfrm rot="10800000" flipH="1">
            <a:off x="4706594" y="384842"/>
            <a:ext cx="422100" cy="972900"/>
          </a:xfrm>
          <a:prstGeom prst="straightConnector1">
            <a:avLst/>
          </a:prstGeom>
          <a:noFill/>
          <a:ln w="28575" cap="flat" cmpd="sng">
            <a:solidFill>
              <a:srgbClr val="0000FF"/>
            </a:solidFill>
            <a:prstDash val="solid"/>
            <a:round/>
            <a:headEnd type="none" w="med" len="med"/>
            <a:tailEnd type="triangle" w="med" len="med"/>
          </a:ln>
        </p:spPr>
      </p:cxnSp>
      <p:sp>
        <p:nvSpPr>
          <p:cNvPr id="374" name="Google Shape;374;g6e7d249a8e_0_33"/>
          <p:cNvSpPr/>
          <p:nvPr/>
        </p:nvSpPr>
        <p:spPr>
          <a:xfrm>
            <a:off x="5680373" y="1357742"/>
            <a:ext cx="551400" cy="3483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g6e7d249a8e_0_33"/>
          <p:cNvCxnSpPr/>
          <p:nvPr/>
        </p:nvCxnSpPr>
        <p:spPr>
          <a:xfrm rot="10800000">
            <a:off x="5337871" y="360842"/>
            <a:ext cx="510600" cy="996900"/>
          </a:xfrm>
          <a:prstGeom prst="straightConnector1">
            <a:avLst/>
          </a:prstGeom>
          <a:noFill/>
          <a:ln w="28575" cap="flat" cmpd="sng">
            <a:solidFill>
              <a:srgbClr val="0000FF"/>
            </a:solidFill>
            <a:prstDash val="solid"/>
            <a:round/>
            <a:headEnd type="none" w="med" len="med"/>
            <a:tailEnd type="triangle" w="med" len="med"/>
          </a:ln>
        </p:spPr>
      </p:cxnSp>
      <p:sp>
        <p:nvSpPr>
          <p:cNvPr id="376" name="Google Shape;376;g6e7d249a8e_0_33"/>
          <p:cNvSpPr txBox="1"/>
          <p:nvPr/>
        </p:nvSpPr>
        <p:spPr>
          <a:xfrm>
            <a:off x="1585950" y="2923547"/>
            <a:ext cx="1386900" cy="5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solidFill>
                  <a:srgbClr val="0000FF"/>
                </a:solidFill>
                <a:latin typeface="Gill Sans"/>
                <a:ea typeface="Gill Sans"/>
                <a:cs typeface="Gill Sans"/>
                <a:sym typeface="Gill Sans"/>
              </a:rPr>
              <a:t>Produced by white blood cells, when in contact with antigens</a:t>
            </a:r>
            <a:endParaRPr b="1">
              <a:solidFill>
                <a:srgbClr val="0000FF"/>
              </a:solidFill>
              <a:latin typeface="Gill Sans"/>
              <a:ea typeface="Gill Sans"/>
              <a:cs typeface="Gill Sans"/>
              <a:sym typeface="Gill Sans"/>
            </a:endParaRPr>
          </a:p>
        </p:txBody>
      </p:sp>
      <p:cxnSp>
        <p:nvCxnSpPr>
          <p:cNvPr id="377" name="Google Shape;377;g6e7d249a8e_0_33"/>
          <p:cNvCxnSpPr/>
          <p:nvPr/>
        </p:nvCxnSpPr>
        <p:spPr>
          <a:xfrm flipH="1">
            <a:off x="2861053" y="3028451"/>
            <a:ext cx="615300" cy="186900"/>
          </a:xfrm>
          <a:prstGeom prst="straightConnector1">
            <a:avLst/>
          </a:prstGeom>
          <a:noFill/>
          <a:ln w="28575" cap="flat" cmpd="sng">
            <a:solidFill>
              <a:srgbClr val="0000FF"/>
            </a:solidFill>
            <a:prstDash val="solid"/>
            <a:round/>
            <a:headEnd type="none" w="med" len="med"/>
            <a:tailEnd type="triangle" w="med" len="med"/>
          </a:ln>
        </p:spPr>
      </p:cxnSp>
      <p:pic>
        <p:nvPicPr>
          <p:cNvPr id="378" name="Google Shape;378;g6e7d249a8e_0_33"/>
          <p:cNvPicPr preferRelativeResize="0"/>
          <p:nvPr/>
        </p:nvPicPr>
        <p:blipFill rotWithShape="1">
          <a:blip r:embed="rId4">
            <a:alphaModFix/>
          </a:blip>
          <a:srcRect t="23437" r="7398" b="8861"/>
          <a:stretch/>
        </p:blipFill>
        <p:spPr>
          <a:xfrm>
            <a:off x="1706300" y="5173450"/>
            <a:ext cx="3381299" cy="1334950"/>
          </a:xfrm>
          <a:prstGeom prst="rect">
            <a:avLst/>
          </a:prstGeom>
          <a:noFill/>
          <a:ln>
            <a:noFill/>
          </a:ln>
        </p:spPr>
      </p:pic>
      <p:sp>
        <p:nvSpPr>
          <p:cNvPr id="379" name="Google Shape;379;g6e7d249a8e_0_33"/>
          <p:cNvSpPr txBox="1"/>
          <p:nvPr/>
        </p:nvSpPr>
        <p:spPr>
          <a:xfrm>
            <a:off x="1127000" y="5893400"/>
            <a:ext cx="1537200" cy="61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NL">
                <a:latin typeface="Gill Sans"/>
                <a:ea typeface="Gill Sans"/>
                <a:cs typeface="Gill Sans"/>
                <a:sym typeface="Gill Sans"/>
              </a:rPr>
              <a:t>No antibodies will be produced</a:t>
            </a:r>
            <a:endParaRPr>
              <a:latin typeface="Gill Sans"/>
              <a:ea typeface="Gill Sans"/>
              <a:cs typeface="Gill Sans"/>
              <a:sym typeface="Gill Sans"/>
            </a:endParaRPr>
          </a:p>
        </p:txBody>
      </p:sp>
      <p:sp>
        <p:nvSpPr>
          <p:cNvPr id="380" name="Google Shape;380;g6e7d249a8e_0_33"/>
          <p:cNvSpPr txBox="1"/>
          <p:nvPr/>
        </p:nvSpPr>
        <p:spPr>
          <a:xfrm>
            <a:off x="5087600" y="5893400"/>
            <a:ext cx="28452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Gill Sans"/>
                <a:ea typeface="Gill Sans"/>
                <a:cs typeface="Gill Sans"/>
                <a:sym typeface="Gill Sans"/>
              </a:rPr>
              <a:t>Antibodies, against Rhesus will be produced</a:t>
            </a:r>
            <a:endParaRPr>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6e7d249a8e_0_42"/>
          <p:cNvPicPr preferRelativeResize="0"/>
          <p:nvPr/>
        </p:nvPicPr>
        <p:blipFill>
          <a:blip r:embed="rId3">
            <a:alphaModFix/>
          </a:blip>
          <a:stretch>
            <a:fillRect/>
          </a:stretch>
        </p:blipFill>
        <p:spPr>
          <a:xfrm>
            <a:off x="1552350" y="173088"/>
            <a:ext cx="6667500" cy="1800225"/>
          </a:xfrm>
          <a:prstGeom prst="rect">
            <a:avLst/>
          </a:prstGeom>
          <a:noFill/>
          <a:ln>
            <a:noFill/>
          </a:ln>
        </p:spPr>
      </p:pic>
      <p:sp>
        <p:nvSpPr>
          <p:cNvPr id="387" name="Google Shape;387;g6e7d249a8e_0_42"/>
          <p:cNvSpPr txBox="1"/>
          <p:nvPr/>
        </p:nvSpPr>
        <p:spPr>
          <a:xfrm>
            <a:off x="1727600" y="2054775"/>
            <a:ext cx="6492300" cy="3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Gill Sans"/>
                <a:ea typeface="Gill Sans"/>
                <a:cs typeface="Gill Sans"/>
                <a:sym typeface="Gill Sans"/>
              </a:rPr>
              <a:t>Note; donor blood consist only of red blood cells</a:t>
            </a:r>
            <a:endParaRPr>
              <a:latin typeface="Gill Sans"/>
              <a:ea typeface="Gill Sans"/>
              <a:cs typeface="Gill Sans"/>
              <a:sym typeface="Gill Sans"/>
            </a:endParaRPr>
          </a:p>
        </p:txBody>
      </p:sp>
      <p:sp>
        <p:nvSpPr>
          <p:cNvPr id="388" name="Google Shape;388;g6e7d249a8e_0_42"/>
          <p:cNvSpPr txBox="1">
            <a:spLocks noGrp="1"/>
          </p:cNvSpPr>
          <p:nvPr>
            <p:ph type="body" idx="1"/>
          </p:nvPr>
        </p:nvSpPr>
        <p:spPr>
          <a:xfrm>
            <a:off x="1552350" y="3175375"/>
            <a:ext cx="7498200" cy="130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nl-NL"/>
              <a:t>What will happen when;</a:t>
            </a:r>
            <a:endParaRPr/>
          </a:p>
          <a:p>
            <a:pPr marL="457200" lvl="0" indent="-320040" algn="l" rtl="0">
              <a:lnSpc>
                <a:spcPct val="100000"/>
              </a:lnSpc>
              <a:spcBef>
                <a:spcPts val="0"/>
              </a:spcBef>
              <a:spcAft>
                <a:spcPts val="0"/>
              </a:spcAft>
              <a:buSzPts val="1440"/>
              <a:buChar char="⚫"/>
            </a:pPr>
            <a:r>
              <a:rPr lang="nl-NL"/>
              <a:t>A will receive B</a:t>
            </a:r>
            <a:endParaRPr/>
          </a:p>
          <a:p>
            <a:pPr marL="457200" lvl="0" indent="-320040" algn="l" rtl="0">
              <a:lnSpc>
                <a:spcPct val="100000"/>
              </a:lnSpc>
              <a:spcBef>
                <a:spcPts val="0"/>
              </a:spcBef>
              <a:spcAft>
                <a:spcPts val="0"/>
              </a:spcAft>
              <a:buSzPts val="1440"/>
              <a:buChar char="⚫"/>
            </a:pPr>
            <a:r>
              <a:rPr lang="nl-NL"/>
              <a:t>O will receive A</a:t>
            </a:r>
            <a:endParaRPr/>
          </a:p>
          <a:p>
            <a:pPr marL="0" lvl="0" indent="0" algn="l" rtl="0">
              <a:lnSpc>
                <a:spcPct val="100000"/>
              </a:lnSpc>
              <a:spcBef>
                <a:spcPts val="6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6e7d249a8e_0_48"/>
          <p:cNvSpPr/>
          <p:nvPr/>
        </p:nvSpPr>
        <p:spPr>
          <a:xfrm>
            <a:off x="1374225" y="1040425"/>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6e7d249a8e_0_48"/>
          <p:cNvSpPr txBox="1"/>
          <p:nvPr/>
        </p:nvSpPr>
        <p:spPr>
          <a:xfrm>
            <a:off x="1614475" y="1308625"/>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A</a:t>
            </a:r>
            <a:endParaRPr sz="2400">
              <a:latin typeface="Gill Sans"/>
              <a:ea typeface="Gill Sans"/>
              <a:cs typeface="Gill Sans"/>
              <a:sym typeface="Gill Sans"/>
            </a:endParaRPr>
          </a:p>
        </p:txBody>
      </p:sp>
      <p:sp>
        <p:nvSpPr>
          <p:cNvPr id="396" name="Google Shape;396;g6e7d249a8e_0_48"/>
          <p:cNvSpPr/>
          <p:nvPr/>
        </p:nvSpPr>
        <p:spPr>
          <a:xfrm>
            <a:off x="3441225" y="1040425"/>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6e7d249a8e_0_48"/>
          <p:cNvSpPr txBox="1"/>
          <p:nvPr/>
        </p:nvSpPr>
        <p:spPr>
          <a:xfrm>
            <a:off x="3681475" y="1308625"/>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B</a:t>
            </a:r>
            <a:endParaRPr sz="2400">
              <a:latin typeface="Gill Sans"/>
              <a:ea typeface="Gill Sans"/>
              <a:cs typeface="Gill Sans"/>
              <a:sym typeface="Gill Sans"/>
            </a:endParaRPr>
          </a:p>
        </p:txBody>
      </p:sp>
      <p:sp>
        <p:nvSpPr>
          <p:cNvPr id="398" name="Google Shape;398;g6e7d249a8e_0_48"/>
          <p:cNvSpPr/>
          <p:nvPr/>
        </p:nvSpPr>
        <p:spPr>
          <a:xfrm rot="1917109">
            <a:off x="1950117" y="2254944"/>
            <a:ext cx="340132" cy="300764"/>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g6e7d249a8e_0_48"/>
          <p:cNvSpPr/>
          <p:nvPr/>
        </p:nvSpPr>
        <p:spPr>
          <a:xfrm rot="-9360712">
            <a:off x="1420577" y="745210"/>
            <a:ext cx="340182" cy="30070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6e7d249a8e_0_48"/>
          <p:cNvSpPr/>
          <p:nvPr/>
        </p:nvSpPr>
        <p:spPr>
          <a:xfrm rot="6928843">
            <a:off x="995116" y="1696018"/>
            <a:ext cx="340301" cy="300717"/>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6e7d249a8e_0_48"/>
          <p:cNvSpPr/>
          <p:nvPr/>
        </p:nvSpPr>
        <p:spPr>
          <a:xfrm rot="-5236277">
            <a:off x="2421750" y="1067259"/>
            <a:ext cx="340286" cy="30064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6e7d249a8e_0_48"/>
          <p:cNvSpPr/>
          <p:nvPr/>
        </p:nvSpPr>
        <p:spPr>
          <a:xfrm>
            <a:off x="3900150" y="2178925"/>
            <a:ext cx="447600" cy="354300"/>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6e7d249a8e_0_48"/>
          <p:cNvSpPr/>
          <p:nvPr/>
        </p:nvSpPr>
        <p:spPr>
          <a:xfrm rot="9057619">
            <a:off x="3394862" y="775341"/>
            <a:ext cx="447452" cy="354121"/>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6e7d249a8e_0_48"/>
          <p:cNvSpPr/>
          <p:nvPr/>
        </p:nvSpPr>
        <p:spPr>
          <a:xfrm rot="-8100000">
            <a:off x="4348209" y="934097"/>
            <a:ext cx="447599" cy="354260"/>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g6e7d249a8e_0_48"/>
          <p:cNvSpPr/>
          <p:nvPr/>
        </p:nvSpPr>
        <p:spPr>
          <a:xfrm rot="3402242">
            <a:off x="3113352" y="1735276"/>
            <a:ext cx="447570" cy="354213"/>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6e7d249a8e_0_48"/>
          <p:cNvSpPr txBox="1"/>
          <p:nvPr/>
        </p:nvSpPr>
        <p:spPr>
          <a:xfrm>
            <a:off x="2748425" y="1491125"/>
            <a:ext cx="3165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a:t>
            </a:r>
            <a:endParaRPr sz="2400">
              <a:latin typeface="Gill Sans"/>
              <a:ea typeface="Gill Sans"/>
              <a:cs typeface="Gill Sans"/>
              <a:sym typeface="Gill Sans"/>
            </a:endParaRPr>
          </a:p>
        </p:txBody>
      </p:sp>
      <p:sp>
        <p:nvSpPr>
          <p:cNvPr id="407" name="Google Shape;407;g6e7d249a8e_0_48"/>
          <p:cNvSpPr/>
          <p:nvPr/>
        </p:nvSpPr>
        <p:spPr>
          <a:xfrm>
            <a:off x="6163575" y="2710625"/>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6e7d249a8e_0_48"/>
          <p:cNvSpPr/>
          <p:nvPr/>
        </p:nvSpPr>
        <p:spPr>
          <a:xfrm>
            <a:off x="5731725" y="2959325"/>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6e7d249a8e_0_48"/>
          <p:cNvSpPr/>
          <p:nvPr/>
        </p:nvSpPr>
        <p:spPr>
          <a:xfrm>
            <a:off x="6163575" y="3208025"/>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6e7d249a8e_0_48"/>
          <p:cNvSpPr/>
          <p:nvPr/>
        </p:nvSpPr>
        <p:spPr>
          <a:xfrm>
            <a:off x="6501525" y="3002163"/>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6e7d249a8e_0_48"/>
          <p:cNvSpPr txBox="1"/>
          <p:nvPr/>
        </p:nvSpPr>
        <p:spPr>
          <a:xfrm>
            <a:off x="4781700" y="1556425"/>
            <a:ext cx="5889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 </a:t>
            </a:r>
            <a:endParaRPr sz="2400">
              <a:latin typeface="Gill Sans"/>
              <a:ea typeface="Gill Sans"/>
              <a:cs typeface="Gill Sans"/>
              <a:sym typeface="Gill Sans"/>
            </a:endParaRPr>
          </a:p>
        </p:txBody>
      </p:sp>
      <p:sp>
        <p:nvSpPr>
          <p:cNvPr id="412" name="Google Shape;412;g6e7d249a8e_0_48"/>
          <p:cNvSpPr/>
          <p:nvPr/>
        </p:nvSpPr>
        <p:spPr>
          <a:xfrm>
            <a:off x="5661750" y="1179150"/>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6e7d249a8e_0_48"/>
          <p:cNvSpPr txBox="1"/>
          <p:nvPr/>
        </p:nvSpPr>
        <p:spPr>
          <a:xfrm>
            <a:off x="5902000" y="1447350"/>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A</a:t>
            </a:r>
            <a:endParaRPr sz="2400">
              <a:latin typeface="Gill Sans"/>
              <a:ea typeface="Gill Sans"/>
              <a:cs typeface="Gill Sans"/>
              <a:sym typeface="Gill Sans"/>
            </a:endParaRPr>
          </a:p>
        </p:txBody>
      </p:sp>
      <p:sp>
        <p:nvSpPr>
          <p:cNvPr id="414" name="Google Shape;414;g6e7d249a8e_0_48"/>
          <p:cNvSpPr/>
          <p:nvPr/>
        </p:nvSpPr>
        <p:spPr>
          <a:xfrm>
            <a:off x="7728750" y="1179150"/>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g6e7d249a8e_0_48"/>
          <p:cNvSpPr txBox="1"/>
          <p:nvPr/>
        </p:nvSpPr>
        <p:spPr>
          <a:xfrm>
            <a:off x="7969000" y="1447350"/>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B</a:t>
            </a:r>
            <a:endParaRPr sz="2400">
              <a:latin typeface="Gill Sans"/>
              <a:ea typeface="Gill Sans"/>
              <a:cs typeface="Gill Sans"/>
              <a:sym typeface="Gill Sans"/>
            </a:endParaRPr>
          </a:p>
        </p:txBody>
      </p:sp>
      <p:sp>
        <p:nvSpPr>
          <p:cNvPr id="416" name="Google Shape;416;g6e7d249a8e_0_48"/>
          <p:cNvSpPr/>
          <p:nvPr/>
        </p:nvSpPr>
        <p:spPr>
          <a:xfrm rot="1917109">
            <a:off x="6237642" y="2393669"/>
            <a:ext cx="340132" cy="300764"/>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6e7d249a8e_0_48"/>
          <p:cNvSpPr/>
          <p:nvPr/>
        </p:nvSpPr>
        <p:spPr>
          <a:xfrm rot="-9360712">
            <a:off x="5708102" y="883935"/>
            <a:ext cx="340182" cy="30070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6e7d249a8e_0_48"/>
          <p:cNvSpPr/>
          <p:nvPr/>
        </p:nvSpPr>
        <p:spPr>
          <a:xfrm rot="6928843">
            <a:off x="5282641" y="1834743"/>
            <a:ext cx="340301" cy="300717"/>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6e7d249a8e_0_48"/>
          <p:cNvSpPr/>
          <p:nvPr/>
        </p:nvSpPr>
        <p:spPr>
          <a:xfrm rot="-5236277">
            <a:off x="6709275" y="1205984"/>
            <a:ext cx="340286" cy="30064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g6e7d249a8e_0_48"/>
          <p:cNvSpPr/>
          <p:nvPr/>
        </p:nvSpPr>
        <p:spPr>
          <a:xfrm>
            <a:off x="8187675" y="2317650"/>
            <a:ext cx="447600" cy="354300"/>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g6e7d249a8e_0_48"/>
          <p:cNvSpPr/>
          <p:nvPr/>
        </p:nvSpPr>
        <p:spPr>
          <a:xfrm rot="9057619">
            <a:off x="7682387" y="914066"/>
            <a:ext cx="447452" cy="354121"/>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6e7d249a8e_0_48"/>
          <p:cNvSpPr/>
          <p:nvPr/>
        </p:nvSpPr>
        <p:spPr>
          <a:xfrm rot="-8100000">
            <a:off x="8635734" y="1072822"/>
            <a:ext cx="447599" cy="354260"/>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6e7d249a8e_0_48"/>
          <p:cNvSpPr/>
          <p:nvPr/>
        </p:nvSpPr>
        <p:spPr>
          <a:xfrm rot="3402242">
            <a:off x="7400877" y="1874001"/>
            <a:ext cx="447570" cy="354213"/>
          </a:xfrm>
          <a:prstGeom prst="blockArc">
            <a:avLst>
              <a:gd name="adj1" fmla="val 10800000"/>
              <a:gd name="adj2" fmla="val 0"/>
              <a:gd name="adj3" fmla="val 25000"/>
            </a:avLst>
          </a:prstGeom>
          <a:solidFill>
            <a:srgbClr val="00FF00"/>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6e7d249a8e_0_48"/>
          <p:cNvSpPr txBox="1"/>
          <p:nvPr/>
        </p:nvSpPr>
        <p:spPr>
          <a:xfrm>
            <a:off x="7035950" y="1629850"/>
            <a:ext cx="3165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a:t>
            </a:r>
            <a:endParaRPr sz="2400">
              <a:latin typeface="Gill Sans"/>
              <a:ea typeface="Gill Sans"/>
              <a:cs typeface="Gill Sans"/>
              <a:sym typeface="Gill Sans"/>
            </a:endParaRPr>
          </a:p>
        </p:txBody>
      </p:sp>
      <p:sp>
        <p:nvSpPr>
          <p:cNvPr id="425" name="Google Shape;425;g6e7d249a8e_0_48"/>
          <p:cNvSpPr/>
          <p:nvPr/>
        </p:nvSpPr>
        <p:spPr>
          <a:xfrm>
            <a:off x="7414450" y="2002950"/>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g6e7d249a8e_0_48"/>
          <p:cNvSpPr/>
          <p:nvPr/>
        </p:nvSpPr>
        <p:spPr>
          <a:xfrm>
            <a:off x="7728750" y="909925"/>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6e7d249a8e_0_48"/>
          <p:cNvSpPr/>
          <p:nvPr/>
        </p:nvSpPr>
        <p:spPr>
          <a:xfrm>
            <a:off x="8774575" y="1093225"/>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6e7d249a8e_0_48"/>
          <p:cNvSpPr/>
          <p:nvPr/>
        </p:nvSpPr>
        <p:spPr>
          <a:xfrm>
            <a:off x="8285325" y="2419688"/>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g6e7d249a8e_0_48"/>
          <p:cNvSpPr txBox="1">
            <a:spLocks noGrp="1"/>
          </p:cNvSpPr>
          <p:nvPr>
            <p:ph type="body" idx="1"/>
          </p:nvPr>
        </p:nvSpPr>
        <p:spPr>
          <a:xfrm>
            <a:off x="7467075" y="2770450"/>
            <a:ext cx="1888800" cy="4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nl-NL" sz="1400"/>
              <a:t>This blood will cloth!!!</a:t>
            </a:r>
            <a:endParaRPr sz="1400"/>
          </a:p>
          <a:p>
            <a:pPr marL="36576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endParaRPr/>
          </a:p>
        </p:txBody>
      </p:sp>
      <p:sp>
        <p:nvSpPr>
          <p:cNvPr id="430" name="Google Shape;430;g6e7d249a8e_0_48"/>
          <p:cNvSpPr/>
          <p:nvPr/>
        </p:nvSpPr>
        <p:spPr>
          <a:xfrm>
            <a:off x="1450425" y="4227650"/>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g6e7d249a8e_0_48"/>
          <p:cNvSpPr txBox="1"/>
          <p:nvPr/>
        </p:nvSpPr>
        <p:spPr>
          <a:xfrm>
            <a:off x="1690675" y="4495850"/>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O</a:t>
            </a:r>
            <a:endParaRPr sz="2400">
              <a:latin typeface="Gill Sans"/>
              <a:ea typeface="Gill Sans"/>
              <a:cs typeface="Gill Sans"/>
              <a:sym typeface="Gill Sans"/>
            </a:endParaRPr>
          </a:p>
        </p:txBody>
      </p:sp>
      <p:sp>
        <p:nvSpPr>
          <p:cNvPr id="432" name="Google Shape;432;g6e7d249a8e_0_48"/>
          <p:cNvSpPr txBox="1"/>
          <p:nvPr/>
        </p:nvSpPr>
        <p:spPr>
          <a:xfrm>
            <a:off x="2824625" y="4678350"/>
            <a:ext cx="3165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a:t>
            </a:r>
            <a:endParaRPr sz="2400">
              <a:latin typeface="Gill Sans"/>
              <a:ea typeface="Gill Sans"/>
              <a:cs typeface="Gill Sans"/>
              <a:sym typeface="Gill Sans"/>
            </a:endParaRPr>
          </a:p>
        </p:txBody>
      </p:sp>
      <p:sp>
        <p:nvSpPr>
          <p:cNvPr id="433" name="Google Shape;433;g6e7d249a8e_0_48"/>
          <p:cNvSpPr/>
          <p:nvPr/>
        </p:nvSpPr>
        <p:spPr>
          <a:xfrm>
            <a:off x="6163575" y="5821650"/>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6e7d249a8e_0_48"/>
          <p:cNvSpPr/>
          <p:nvPr/>
        </p:nvSpPr>
        <p:spPr>
          <a:xfrm>
            <a:off x="5731725" y="6070350"/>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6e7d249a8e_0_48"/>
          <p:cNvSpPr/>
          <p:nvPr/>
        </p:nvSpPr>
        <p:spPr>
          <a:xfrm>
            <a:off x="6163575" y="6319050"/>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g6e7d249a8e_0_48"/>
          <p:cNvSpPr/>
          <p:nvPr/>
        </p:nvSpPr>
        <p:spPr>
          <a:xfrm>
            <a:off x="6501525" y="6113188"/>
            <a:ext cx="252300" cy="248700"/>
          </a:xfrm>
          <a:prstGeom prst="ellipse">
            <a:avLst/>
          </a:prstGeom>
          <a:solidFill>
            <a:schemeClr val="accent4"/>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g6e7d249a8e_0_48"/>
          <p:cNvSpPr/>
          <p:nvPr/>
        </p:nvSpPr>
        <p:spPr>
          <a:xfrm>
            <a:off x="5737950" y="4366375"/>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6e7d249a8e_0_48"/>
          <p:cNvSpPr txBox="1"/>
          <p:nvPr/>
        </p:nvSpPr>
        <p:spPr>
          <a:xfrm>
            <a:off x="5978200" y="4634575"/>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O</a:t>
            </a:r>
            <a:endParaRPr sz="2400">
              <a:latin typeface="Gill Sans"/>
              <a:ea typeface="Gill Sans"/>
              <a:cs typeface="Gill Sans"/>
              <a:sym typeface="Gill Sans"/>
            </a:endParaRPr>
          </a:p>
        </p:txBody>
      </p:sp>
      <p:sp>
        <p:nvSpPr>
          <p:cNvPr id="439" name="Google Shape;439;g6e7d249a8e_0_48"/>
          <p:cNvSpPr/>
          <p:nvPr/>
        </p:nvSpPr>
        <p:spPr>
          <a:xfrm>
            <a:off x="7804950" y="4366375"/>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6e7d249a8e_0_48"/>
          <p:cNvSpPr txBox="1"/>
          <p:nvPr/>
        </p:nvSpPr>
        <p:spPr>
          <a:xfrm>
            <a:off x="8045200" y="4634575"/>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A</a:t>
            </a:r>
            <a:endParaRPr sz="2400">
              <a:latin typeface="Gill Sans"/>
              <a:ea typeface="Gill Sans"/>
              <a:cs typeface="Gill Sans"/>
              <a:sym typeface="Gill Sans"/>
            </a:endParaRPr>
          </a:p>
        </p:txBody>
      </p:sp>
      <p:sp>
        <p:nvSpPr>
          <p:cNvPr id="441" name="Google Shape;441;g6e7d249a8e_0_48"/>
          <p:cNvSpPr txBox="1"/>
          <p:nvPr/>
        </p:nvSpPr>
        <p:spPr>
          <a:xfrm>
            <a:off x="7112150" y="4817075"/>
            <a:ext cx="3165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a:t>
            </a:r>
            <a:endParaRPr sz="2400">
              <a:latin typeface="Gill Sans"/>
              <a:ea typeface="Gill Sans"/>
              <a:cs typeface="Gill Sans"/>
              <a:sym typeface="Gill Sans"/>
            </a:endParaRPr>
          </a:p>
        </p:txBody>
      </p:sp>
      <p:sp>
        <p:nvSpPr>
          <p:cNvPr id="442" name="Google Shape;442;g6e7d249a8e_0_48"/>
          <p:cNvSpPr txBox="1">
            <a:spLocks noGrp="1"/>
          </p:cNvSpPr>
          <p:nvPr>
            <p:ph type="body" idx="1"/>
          </p:nvPr>
        </p:nvSpPr>
        <p:spPr>
          <a:xfrm>
            <a:off x="7467075" y="5957675"/>
            <a:ext cx="1888800" cy="4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nl-NL" sz="1400"/>
              <a:t>This blood will cloth!!!</a:t>
            </a:r>
            <a:endParaRPr sz="1400"/>
          </a:p>
          <a:p>
            <a:pPr marL="36576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endParaRPr/>
          </a:p>
        </p:txBody>
      </p:sp>
      <p:sp>
        <p:nvSpPr>
          <p:cNvPr id="443" name="Google Shape;443;g6e7d249a8e_0_48"/>
          <p:cNvSpPr/>
          <p:nvPr/>
        </p:nvSpPr>
        <p:spPr>
          <a:xfrm>
            <a:off x="3584025" y="4303850"/>
            <a:ext cx="1112400" cy="1138500"/>
          </a:xfrm>
          <a:prstGeom prst="ellipse">
            <a:avLst/>
          </a:prstGeom>
          <a:solidFill>
            <a:srgbClr val="FF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6e7d249a8e_0_48"/>
          <p:cNvSpPr txBox="1"/>
          <p:nvPr/>
        </p:nvSpPr>
        <p:spPr>
          <a:xfrm>
            <a:off x="3824275" y="4572050"/>
            <a:ext cx="588900" cy="6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400">
                <a:latin typeface="Gill Sans"/>
                <a:ea typeface="Gill Sans"/>
                <a:cs typeface="Gill Sans"/>
                <a:sym typeface="Gill Sans"/>
              </a:rPr>
              <a:t>A</a:t>
            </a:r>
            <a:endParaRPr sz="2400">
              <a:latin typeface="Gill Sans"/>
              <a:ea typeface="Gill Sans"/>
              <a:cs typeface="Gill Sans"/>
              <a:sym typeface="Gill Sans"/>
            </a:endParaRPr>
          </a:p>
        </p:txBody>
      </p:sp>
      <p:sp>
        <p:nvSpPr>
          <p:cNvPr id="445" name="Google Shape;445;g6e7d249a8e_0_48"/>
          <p:cNvSpPr/>
          <p:nvPr/>
        </p:nvSpPr>
        <p:spPr>
          <a:xfrm rot="1917109">
            <a:off x="8381829" y="5516981"/>
            <a:ext cx="340132" cy="300764"/>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6e7d249a8e_0_48"/>
          <p:cNvSpPr/>
          <p:nvPr/>
        </p:nvSpPr>
        <p:spPr>
          <a:xfrm rot="-9360712">
            <a:off x="7852289" y="4007247"/>
            <a:ext cx="340182" cy="30070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g6e7d249a8e_0_48"/>
          <p:cNvSpPr/>
          <p:nvPr/>
        </p:nvSpPr>
        <p:spPr>
          <a:xfrm rot="6928843">
            <a:off x="7426828" y="4958055"/>
            <a:ext cx="340301" cy="300717"/>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6e7d249a8e_0_48"/>
          <p:cNvSpPr/>
          <p:nvPr/>
        </p:nvSpPr>
        <p:spPr>
          <a:xfrm rot="-5236277">
            <a:off x="8853462" y="4329296"/>
            <a:ext cx="340286" cy="30064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6e7d249a8e_0_48"/>
          <p:cNvSpPr txBox="1"/>
          <p:nvPr/>
        </p:nvSpPr>
        <p:spPr>
          <a:xfrm>
            <a:off x="4922738" y="4758475"/>
            <a:ext cx="5889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Gill Sans"/>
                <a:ea typeface="Gill Sans"/>
                <a:cs typeface="Gill Sans"/>
                <a:sym typeface="Gill Sans"/>
              </a:rPr>
              <a:t>→ </a:t>
            </a:r>
            <a:endParaRPr sz="2400">
              <a:latin typeface="Gill Sans"/>
              <a:ea typeface="Gill Sans"/>
              <a:cs typeface="Gill Sans"/>
              <a:sym typeface="Gill Sans"/>
            </a:endParaRPr>
          </a:p>
        </p:txBody>
      </p:sp>
      <p:sp>
        <p:nvSpPr>
          <p:cNvPr id="450" name="Google Shape;450;g6e7d249a8e_0_48"/>
          <p:cNvSpPr/>
          <p:nvPr/>
        </p:nvSpPr>
        <p:spPr>
          <a:xfrm rot="-3642518">
            <a:off x="7890772" y="3957515"/>
            <a:ext cx="183341" cy="196366"/>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g6e7d249a8e_0_48"/>
          <p:cNvSpPr/>
          <p:nvPr/>
        </p:nvSpPr>
        <p:spPr>
          <a:xfrm>
            <a:off x="6105975" y="6096600"/>
            <a:ext cx="183300" cy="1962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6e7d249a8e_0_48"/>
          <p:cNvSpPr/>
          <p:nvPr/>
        </p:nvSpPr>
        <p:spPr>
          <a:xfrm>
            <a:off x="5881675" y="5722075"/>
            <a:ext cx="183300" cy="1962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g6e7d249a8e_0_48"/>
          <p:cNvSpPr/>
          <p:nvPr/>
        </p:nvSpPr>
        <p:spPr>
          <a:xfrm>
            <a:off x="6839475" y="6345300"/>
            <a:ext cx="183300" cy="1962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g6e7d249a8e_0_48"/>
          <p:cNvSpPr/>
          <p:nvPr/>
        </p:nvSpPr>
        <p:spPr>
          <a:xfrm rot="1917109">
            <a:off x="4181854" y="5516969"/>
            <a:ext cx="340132" cy="300764"/>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g6e7d249a8e_0_48"/>
          <p:cNvSpPr/>
          <p:nvPr/>
        </p:nvSpPr>
        <p:spPr>
          <a:xfrm rot="-9360712">
            <a:off x="3652314" y="4007235"/>
            <a:ext cx="340182" cy="30070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g6e7d249a8e_0_48"/>
          <p:cNvSpPr/>
          <p:nvPr/>
        </p:nvSpPr>
        <p:spPr>
          <a:xfrm rot="6928843">
            <a:off x="3226853" y="4958043"/>
            <a:ext cx="340301" cy="300717"/>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g6e7d249a8e_0_48"/>
          <p:cNvSpPr/>
          <p:nvPr/>
        </p:nvSpPr>
        <p:spPr>
          <a:xfrm rot="-5236277">
            <a:off x="4653487" y="4329284"/>
            <a:ext cx="340286" cy="300645"/>
          </a:xfrm>
          <a:prstGeom prst="halfFrame">
            <a:avLst>
              <a:gd name="adj1" fmla="val 33333"/>
              <a:gd name="adj2" fmla="val 3333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g6e7d249a8e_0_48"/>
          <p:cNvSpPr/>
          <p:nvPr/>
        </p:nvSpPr>
        <p:spPr>
          <a:xfrm rot="-4657423">
            <a:off x="7432207" y="5047008"/>
            <a:ext cx="183361" cy="196247"/>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g6e7d249a8e_0_48"/>
          <p:cNvSpPr/>
          <p:nvPr/>
        </p:nvSpPr>
        <p:spPr>
          <a:xfrm rot="-4657423">
            <a:off x="9050682" y="4314883"/>
            <a:ext cx="183361" cy="196247"/>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6e7d249a8e_0_48"/>
          <p:cNvSpPr/>
          <p:nvPr/>
        </p:nvSpPr>
        <p:spPr>
          <a:xfrm rot="-3642518">
            <a:off x="8460222" y="5645790"/>
            <a:ext cx="183341" cy="196366"/>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g6e7d249a8e_0_48"/>
          <p:cNvSpPr txBox="1"/>
          <p:nvPr/>
        </p:nvSpPr>
        <p:spPr>
          <a:xfrm>
            <a:off x="1143000" y="0"/>
            <a:ext cx="6490800" cy="5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3200">
                <a:solidFill>
                  <a:schemeClr val="dk1"/>
                </a:solidFill>
                <a:latin typeface="Gill Sans"/>
                <a:ea typeface="Gill Sans"/>
                <a:cs typeface="Gill Sans"/>
                <a:sym typeface="Gill Sans"/>
              </a:rPr>
              <a:t>A receiving B</a:t>
            </a:r>
            <a:endParaRPr/>
          </a:p>
        </p:txBody>
      </p:sp>
      <p:sp>
        <p:nvSpPr>
          <p:cNvPr id="462" name="Google Shape;462;g6e7d249a8e_0_48"/>
          <p:cNvSpPr txBox="1"/>
          <p:nvPr/>
        </p:nvSpPr>
        <p:spPr>
          <a:xfrm>
            <a:off x="1326600" y="3519838"/>
            <a:ext cx="6490800" cy="5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3200">
                <a:solidFill>
                  <a:schemeClr val="dk1"/>
                </a:solidFill>
                <a:latin typeface="Gill Sans"/>
                <a:ea typeface="Gill Sans"/>
                <a:cs typeface="Gill Sans"/>
                <a:sym typeface="Gill Sans"/>
              </a:rPr>
              <a:t>O receiving 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6e7d249a8e_0_244"/>
          <p:cNvSpPr txBox="1">
            <a:spLocks noGrp="1"/>
          </p:cNvSpPr>
          <p:nvPr>
            <p:ph type="title"/>
          </p:nvPr>
        </p:nvSpPr>
        <p:spPr>
          <a:xfrm>
            <a:off x="1588008" y="4270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469" name="Google Shape;469;g6e7d249a8e_0_244"/>
          <p:cNvSpPr txBox="1">
            <a:spLocks noGrp="1"/>
          </p:cNvSpPr>
          <p:nvPr>
            <p:ph type="body" idx="1"/>
          </p:nvPr>
        </p:nvSpPr>
        <p:spPr>
          <a:xfrm>
            <a:off x="1588008" y="1600200"/>
            <a:ext cx="7498200" cy="4800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2560"/>
              <a:buChar char="⚫"/>
            </a:pPr>
            <a:r>
              <a:rPr lang="nl-NL"/>
              <a:t>Questions of 3.7</a:t>
            </a:r>
            <a:endParaRPr/>
          </a:p>
          <a:p>
            <a:pPr marL="365760" lvl="0" indent="-283464" algn="l" rtl="0">
              <a:lnSpc>
                <a:spcPct val="100000"/>
              </a:lnSpc>
              <a:spcBef>
                <a:spcPts val="600"/>
              </a:spcBef>
              <a:spcAft>
                <a:spcPts val="0"/>
              </a:spcAft>
              <a:buSzPts val="2560"/>
              <a:buChar char="⚫"/>
            </a:pPr>
            <a:r>
              <a:rPr lang="nl-NL"/>
              <a:t>Glossary 3.7</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6e7d249a8e_0_215"/>
          <p:cNvSpPr txBox="1">
            <a:spLocks noGrp="1"/>
          </p:cNvSpPr>
          <p:nvPr>
            <p:ph type="title" idx="4294967295"/>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NL"/>
              <a:t>Lymphatic system</a:t>
            </a:r>
            <a:endParaRPr/>
          </a:p>
        </p:txBody>
      </p:sp>
      <p:pic>
        <p:nvPicPr>
          <p:cNvPr id="476" name="Google Shape;476;g6e7d249a8e_0_215"/>
          <p:cNvPicPr preferRelativeResize="0"/>
          <p:nvPr/>
        </p:nvPicPr>
        <p:blipFill>
          <a:blip r:embed="rId3">
            <a:alphaModFix/>
          </a:blip>
          <a:stretch>
            <a:fillRect/>
          </a:stretch>
        </p:blipFill>
        <p:spPr>
          <a:xfrm>
            <a:off x="1344850" y="1189050"/>
            <a:ext cx="7187874" cy="3617900"/>
          </a:xfrm>
          <a:prstGeom prst="rect">
            <a:avLst/>
          </a:prstGeom>
          <a:noFill/>
          <a:ln>
            <a:noFill/>
          </a:ln>
        </p:spPr>
      </p:pic>
      <p:sp>
        <p:nvSpPr>
          <p:cNvPr id="477" name="Google Shape;477;g6e7d249a8e_0_215"/>
          <p:cNvSpPr txBox="1"/>
          <p:nvPr/>
        </p:nvSpPr>
        <p:spPr>
          <a:xfrm>
            <a:off x="1174125" y="4530500"/>
            <a:ext cx="7759800" cy="18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Gill Sans"/>
                <a:ea typeface="Gill Sans"/>
                <a:cs typeface="Gill Sans"/>
                <a:sym typeface="Gill Sans"/>
              </a:rPr>
              <a:t>Step by step;</a:t>
            </a:r>
            <a:endParaRPr sz="1800">
              <a:latin typeface="Gill Sans"/>
              <a:ea typeface="Gill Sans"/>
              <a:cs typeface="Gill Sans"/>
              <a:sym typeface="Gill Sans"/>
            </a:endParaRPr>
          </a:p>
          <a:p>
            <a:pPr marL="457200" lvl="0" indent="-342900" algn="l" rtl="0">
              <a:spcBef>
                <a:spcPts val="0"/>
              </a:spcBef>
              <a:spcAft>
                <a:spcPts val="0"/>
              </a:spcAft>
              <a:buSzPts val="1800"/>
              <a:buFont typeface="Gill Sans"/>
              <a:buAutoNum type="arabicPeriod"/>
            </a:pPr>
            <a:r>
              <a:rPr lang="nl-NL" sz="1800">
                <a:latin typeface="Gill Sans"/>
                <a:ea typeface="Gill Sans"/>
                <a:cs typeface="Gill Sans"/>
                <a:sym typeface="Gill Sans"/>
              </a:rPr>
              <a:t>fluid (including nutrients, oxygen) leave the blood vessel and enters the tissue (=tissue fluid)</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AutoNum type="alphaLcPeriod"/>
            </a:pPr>
            <a:r>
              <a:rPr lang="nl-NL" sz="1800">
                <a:latin typeface="Gill Sans"/>
                <a:ea typeface="Gill Sans"/>
                <a:cs typeface="Gill Sans"/>
                <a:sym typeface="Gill Sans"/>
              </a:rPr>
              <a:t>nutrients and oxygen is absorbed by the cells</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AutoNum type="alphaLcPeriod"/>
            </a:pPr>
            <a:r>
              <a:rPr lang="nl-NL" sz="1800">
                <a:latin typeface="Gill Sans"/>
                <a:ea typeface="Gill Sans"/>
                <a:cs typeface="Gill Sans"/>
                <a:sym typeface="Gill Sans"/>
              </a:rPr>
              <a:t>waste products leave the cells and enter the tissue fluid</a:t>
            </a:r>
            <a:endParaRPr sz="1800">
              <a:latin typeface="Gill Sans"/>
              <a:ea typeface="Gill Sans"/>
              <a:cs typeface="Gill Sans"/>
              <a:sym typeface="Gill Sans"/>
            </a:endParaRPr>
          </a:p>
          <a:p>
            <a:pPr marL="457200" lvl="0" indent="-342900" algn="l" rtl="0">
              <a:spcBef>
                <a:spcPts val="0"/>
              </a:spcBef>
              <a:spcAft>
                <a:spcPts val="0"/>
              </a:spcAft>
              <a:buSzPts val="1800"/>
              <a:buFont typeface="Gill Sans"/>
              <a:buAutoNum type="arabicPeriod"/>
            </a:pPr>
            <a:r>
              <a:rPr lang="nl-NL" sz="1800">
                <a:latin typeface="Gill Sans"/>
                <a:ea typeface="Gill Sans"/>
                <a:cs typeface="Gill Sans"/>
                <a:sym typeface="Gill Sans"/>
              </a:rPr>
              <a:t>tissue fluid goes to</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AutoNum type="alphaLcPeriod"/>
            </a:pPr>
            <a:r>
              <a:rPr lang="nl-NL" sz="1800">
                <a:latin typeface="Gill Sans"/>
                <a:ea typeface="Gill Sans"/>
                <a:cs typeface="Gill Sans"/>
                <a:sym typeface="Gill Sans"/>
              </a:rPr>
              <a:t>a blood vessel</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AutoNum type="alphaLcPeriod"/>
            </a:pPr>
            <a:r>
              <a:rPr lang="nl-NL" sz="1800">
                <a:latin typeface="Gill Sans"/>
                <a:ea typeface="Gill Sans"/>
                <a:cs typeface="Gill Sans"/>
                <a:sym typeface="Gill Sans"/>
              </a:rPr>
              <a:t>lymph vessel</a:t>
            </a:r>
            <a:endParaRPr sz="1800">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g6e7d249a8e_0_219"/>
          <p:cNvPicPr preferRelativeResize="0"/>
          <p:nvPr/>
        </p:nvPicPr>
        <p:blipFill rotWithShape="1">
          <a:blip r:embed="rId3">
            <a:alphaModFix/>
          </a:blip>
          <a:srcRect l="10741" t="2271" r="8371" b="7954"/>
          <a:stretch/>
        </p:blipFill>
        <p:spPr>
          <a:xfrm>
            <a:off x="1086275" y="100850"/>
            <a:ext cx="6936549" cy="6691726"/>
          </a:xfrm>
          <a:prstGeom prst="rect">
            <a:avLst/>
          </a:prstGeom>
          <a:noFill/>
          <a:ln>
            <a:noFill/>
          </a:ln>
        </p:spPr>
      </p:pic>
      <p:sp>
        <p:nvSpPr>
          <p:cNvPr id="484" name="Google Shape;484;g6e7d249a8e_0_219"/>
          <p:cNvSpPr/>
          <p:nvPr/>
        </p:nvSpPr>
        <p:spPr>
          <a:xfrm>
            <a:off x="2800775" y="1884650"/>
            <a:ext cx="850800" cy="785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g6e7d249a8e_0_219"/>
          <p:cNvSpPr txBox="1"/>
          <p:nvPr/>
        </p:nvSpPr>
        <p:spPr>
          <a:xfrm>
            <a:off x="6827175" y="-51550"/>
            <a:ext cx="2393100" cy="130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NL" sz="1800">
                <a:solidFill>
                  <a:srgbClr val="FF0000"/>
                </a:solidFill>
                <a:latin typeface="Gill Sans"/>
                <a:ea typeface="Gill Sans"/>
                <a:cs typeface="Gill Sans"/>
                <a:sym typeface="Gill Sans"/>
              </a:rPr>
              <a:t>all the lymph vessels pass nodes to filter your blood from invaders</a:t>
            </a:r>
            <a:endParaRPr sz="1800">
              <a:solidFill>
                <a:srgbClr val="FF0000"/>
              </a:solidFill>
              <a:latin typeface="Gill Sans"/>
              <a:ea typeface="Gill Sans"/>
              <a:cs typeface="Gill Sans"/>
              <a:sym typeface="Gill Sans"/>
            </a:endParaRPr>
          </a:p>
        </p:txBody>
      </p:sp>
      <p:sp>
        <p:nvSpPr>
          <p:cNvPr id="486" name="Google Shape;486;g6e7d249a8e_0_219"/>
          <p:cNvSpPr txBox="1"/>
          <p:nvPr/>
        </p:nvSpPr>
        <p:spPr>
          <a:xfrm>
            <a:off x="283275" y="192350"/>
            <a:ext cx="2177100" cy="16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solidFill>
                  <a:srgbClr val="FF0000"/>
                </a:solidFill>
                <a:latin typeface="Gill Sans"/>
                <a:ea typeface="Gill Sans"/>
                <a:cs typeface="Gill Sans"/>
                <a:sym typeface="Gill Sans"/>
              </a:rPr>
              <a:t>near your enter the main lymph vessel is connected to a bloddvessel. your lymph fluid is “dumped” in your blood</a:t>
            </a:r>
            <a:endParaRPr sz="1800">
              <a:solidFill>
                <a:srgbClr val="FF0000"/>
              </a:solidFill>
              <a:latin typeface="Gill Sans"/>
              <a:ea typeface="Gill Sans"/>
              <a:cs typeface="Gill Sans"/>
              <a:sym typeface="Gill Sans"/>
            </a:endParaRPr>
          </a:p>
        </p:txBody>
      </p:sp>
      <p:cxnSp>
        <p:nvCxnSpPr>
          <p:cNvPr id="487" name="Google Shape;487;g6e7d249a8e_0_219"/>
          <p:cNvCxnSpPr/>
          <p:nvPr/>
        </p:nvCxnSpPr>
        <p:spPr>
          <a:xfrm rot="10800000" flipH="1">
            <a:off x="8245300" y="1164700"/>
            <a:ext cx="170100" cy="1204200"/>
          </a:xfrm>
          <a:prstGeom prst="straightConnector1">
            <a:avLst/>
          </a:prstGeom>
          <a:noFill/>
          <a:ln w="28575" cap="flat" cmpd="sng">
            <a:solidFill>
              <a:srgbClr val="FF0000"/>
            </a:solidFill>
            <a:prstDash val="solid"/>
            <a:round/>
            <a:headEnd type="none" w="med" len="med"/>
            <a:tailEnd type="triangle" w="med" len="med"/>
          </a:ln>
        </p:spPr>
      </p:cxnSp>
      <p:sp>
        <p:nvSpPr>
          <p:cNvPr id="488" name="Google Shape;488;g6e7d249a8e_0_219"/>
          <p:cNvSpPr/>
          <p:nvPr/>
        </p:nvSpPr>
        <p:spPr>
          <a:xfrm>
            <a:off x="5573925" y="468250"/>
            <a:ext cx="2713800" cy="5823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9" name="Google Shape;489;g6e7d249a8e_0_219"/>
          <p:cNvCxnSpPr/>
          <p:nvPr/>
        </p:nvCxnSpPr>
        <p:spPr>
          <a:xfrm rot="10800000">
            <a:off x="2020175" y="1256450"/>
            <a:ext cx="1053600" cy="6282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6e7d249a8e_0_238"/>
          <p:cNvSpPr txBox="1">
            <a:spLocks noGrp="1"/>
          </p:cNvSpPr>
          <p:nvPr>
            <p:ph type="title" idx="4294967295"/>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Homework </a:t>
            </a:r>
            <a:endParaRPr/>
          </a:p>
        </p:txBody>
      </p:sp>
      <p:sp>
        <p:nvSpPr>
          <p:cNvPr id="496" name="Google Shape;496;g6e7d249a8e_0_238"/>
          <p:cNvSpPr txBox="1">
            <a:spLocks noGrp="1"/>
          </p:cNvSpPr>
          <p:nvPr>
            <p:ph type="body" idx="4294967295"/>
          </p:nvPr>
        </p:nvSpPr>
        <p:spPr>
          <a:xfrm>
            <a:off x="1435608" y="1447800"/>
            <a:ext cx="7498200" cy="4800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2560"/>
              <a:buChar char="⚫"/>
            </a:pPr>
            <a:r>
              <a:rPr lang="nl-NL"/>
              <a:t>Questions of 3.8</a:t>
            </a:r>
            <a:endParaRPr/>
          </a:p>
          <a:p>
            <a:pPr marL="365760" lvl="0" indent="-283464" algn="l" rtl="0">
              <a:lnSpc>
                <a:spcPct val="100000"/>
              </a:lnSpc>
              <a:spcBef>
                <a:spcPts val="600"/>
              </a:spcBef>
              <a:spcAft>
                <a:spcPts val="0"/>
              </a:spcAft>
              <a:buSzPts val="2560"/>
              <a:buChar char="⚫"/>
            </a:pPr>
            <a:r>
              <a:rPr lang="nl-NL"/>
              <a:t>Glossary 3.8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Wordweb</a:t>
            </a:r>
            <a:endParaRPr/>
          </a:p>
        </p:txBody>
      </p:sp>
      <p:sp>
        <p:nvSpPr>
          <p:cNvPr id="502" name="Google Shape;502;p5"/>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nl-NL"/>
              <a:t>Go to </a:t>
            </a:r>
            <a:r>
              <a:rPr lang="nl-NL" u="sng">
                <a:solidFill>
                  <a:schemeClr val="hlink"/>
                </a:solidFill>
                <a:hlinkClick r:id="rId3"/>
              </a:rPr>
              <a:t>www.menti.com</a:t>
            </a:r>
            <a:r>
              <a:rPr lang="nl-NL"/>
              <a:t> and use the given code.</a:t>
            </a:r>
            <a:endParaRPr/>
          </a:p>
          <a:p>
            <a:pPr marL="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r>
              <a:rPr lang="nl-NL"/>
              <a:t>Fill in as many words related to this chapter.</a:t>
            </a:r>
            <a:endParaRPr/>
          </a:p>
          <a:p>
            <a:pPr marL="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r>
              <a:rPr lang="nl-NL"/>
              <a:t>The teacher will talk with the class about the words.</a:t>
            </a:r>
            <a:endParaRPr/>
          </a:p>
          <a:p>
            <a:pPr marL="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6ee0818f92_0_0"/>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sz="3600"/>
              <a:t>Hebben we geleerd wat we wilden?</a:t>
            </a:r>
            <a:endParaRPr sz="3600"/>
          </a:p>
        </p:txBody>
      </p:sp>
      <p:pic>
        <p:nvPicPr>
          <p:cNvPr id="509" name="Google Shape;509;g6ee0818f92_0_0"/>
          <p:cNvPicPr preferRelativeResize="0"/>
          <p:nvPr/>
        </p:nvPicPr>
        <p:blipFill rotWithShape="1">
          <a:blip r:embed="rId3">
            <a:alphaModFix/>
          </a:blip>
          <a:srcRect l="8792" t="8787" r="9495" b="6308"/>
          <a:stretch/>
        </p:blipFill>
        <p:spPr>
          <a:xfrm>
            <a:off x="1100500" y="1509674"/>
            <a:ext cx="3516768" cy="4871872"/>
          </a:xfrm>
          <a:prstGeom prst="rect">
            <a:avLst/>
          </a:prstGeom>
          <a:noFill/>
          <a:ln>
            <a:noFill/>
          </a:ln>
        </p:spPr>
      </p:pic>
      <p:pic>
        <p:nvPicPr>
          <p:cNvPr id="510" name="Google Shape;510;g6ee0818f92_0_0"/>
          <p:cNvPicPr preferRelativeResize="0"/>
          <p:nvPr/>
        </p:nvPicPr>
        <p:blipFill rotWithShape="1">
          <a:blip r:embed="rId4">
            <a:alphaModFix/>
          </a:blip>
          <a:srcRect t="4289" r="16742" b="16427"/>
          <a:stretch/>
        </p:blipFill>
        <p:spPr>
          <a:xfrm>
            <a:off x="4888800" y="1585875"/>
            <a:ext cx="3712176" cy="4713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Discussing test and poster </a:t>
            </a:r>
            <a:endParaRPr/>
          </a:p>
        </p:txBody>
      </p:sp>
      <p:sp>
        <p:nvSpPr>
          <p:cNvPr id="165" name="Google Shape;165;p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nl-NL"/>
              <a:t>Test;  What stood out?</a:t>
            </a:r>
            <a:endParaRPr/>
          </a:p>
          <a:p>
            <a:pPr marL="640080" lvl="1" indent="-237744" algn="l" rtl="0">
              <a:lnSpc>
                <a:spcPct val="100000"/>
              </a:lnSpc>
              <a:spcBef>
                <a:spcPts val="0"/>
              </a:spcBef>
              <a:spcAft>
                <a:spcPts val="0"/>
              </a:spcAft>
              <a:buSzPts val="1800"/>
              <a:buChar char="◦"/>
            </a:pPr>
            <a:r>
              <a:rPr lang="nl-NL"/>
              <a:t>2 answers given at multiple choice (not possible)</a:t>
            </a:r>
            <a:endParaRPr/>
          </a:p>
          <a:p>
            <a:pPr marL="640080" lvl="1" indent="-237744" algn="l" rtl="0">
              <a:lnSpc>
                <a:spcPct val="100000"/>
              </a:lnSpc>
              <a:spcBef>
                <a:spcPts val="0"/>
              </a:spcBef>
              <a:spcAft>
                <a:spcPts val="0"/>
              </a:spcAft>
              <a:buSzPts val="1800"/>
              <a:buChar char="◦"/>
            </a:pPr>
            <a:r>
              <a:rPr lang="nl-NL"/>
              <a:t>words (like moist and thin) swapped; sentence became weird</a:t>
            </a:r>
            <a:endParaRPr/>
          </a:p>
          <a:p>
            <a:pPr marL="640080" lvl="1" indent="-237744" algn="l" rtl="0">
              <a:lnSpc>
                <a:spcPct val="100000"/>
              </a:lnSpc>
              <a:spcBef>
                <a:spcPts val="0"/>
              </a:spcBef>
              <a:spcAft>
                <a:spcPts val="0"/>
              </a:spcAft>
              <a:buSzPts val="1800"/>
              <a:buChar char="◦"/>
            </a:pPr>
            <a:r>
              <a:rPr lang="nl-NL"/>
              <a:t>if you need to explain something, </a:t>
            </a:r>
            <a:r>
              <a:rPr lang="nl-NL" b="1"/>
              <a:t>explain</a:t>
            </a:r>
            <a:r>
              <a:rPr lang="nl-NL"/>
              <a:t>. Do not tell a nice story without explaining what has been asked</a:t>
            </a:r>
            <a:endParaRPr/>
          </a:p>
          <a:p>
            <a:pPr marL="640080" lvl="1" indent="-237744" algn="l" rtl="0">
              <a:lnSpc>
                <a:spcPct val="100000"/>
              </a:lnSpc>
              <a:spcBef>
                <a:spcPts val="0"/>
              </a:spcBef>
              <a:spcAft>
                <a:spcPts val="0"/>
              </a:spcAft>
              <a:buSzPts val="1800"/>
              <a:buChar char="◦"/>
            </a:pPr>
            <a:r>
              <a:rPr lang="nl-NL"/>
              <a:t>grammar; mistakes</a:t>
            </a:r>
            <a:endParaRPr/>
          </a:p>
          <a:p>
            <a:pPr marL="365760" lvl="0" indent="-283464" algn="l" rtl="0">
              <a:lnSpc>
                <a:spcPct val="100000"/>
              </a:lnSpc>
              <a:spcBef>
                <a:spcPts val="600"/>
              </a:spcBef>
              <a:spcAft>
                <a:spcPts val="0"/>
              </a:spcAft>
              <a:buSzPts val="2560"/>
              <a:buChar char="⚫"/>
            </a:pPr>
            <a:r>
              <a:rPr lang="nl-NL"/>
              <a:t>Poster;  What stood out?</a:t>
            </a:r>
            <a:endParaRPr/>
          </a:p>
          <a:p>
            <a:pPr marL="640080" lvl="1" indent="-286004" algn="l" rtl="0">
              <a:lnSpc>
                <a:spcPct val="100000"/>
              </a:lnSpc>
              <a:spcBef>
                <a:spcPts val="600"/>
              </a:spcBef>
              <a:spcAft>
                <a:spcPts val="0"/>
              </a:spcAft>
              <a:buSzPts val="2560"/>
              <a:buChar char="◦"/>
            </a:pPr>
            <a:r>
              <a:rPr lang="nl-NL"/>
              <a:t>Not all groups used all topics given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6d80587e2b_0_268"/>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AD82C"/>
              </a:buClr>
              <a:buSzPts val="4300"/>
              <a:buFont typeface="Gill Sans"/>
              <a:buNone/>
            </a:pPr>
            <a:r>
              <a:rPr lang="nl-NL"/>
              <a:t>Placemat</a:t>
            </a:r>
            <a:endParaRPr/>
          </a:p>
        </p:txBody>
      </p:sp>
      <p:sp>
        <p:nvSpPr>
          <p:cNvPr id="171" name="Google Shape;171;g6d80587e2b_0_268"/>
          <p:cNvSpPr txBox="1">
            <a:spLocks noGrp="1"/>
          </p:cNvSpPr>
          <p:nvPr>
            <p:ph type="body" idx="1"/>
          </p:nvPr>
        </p:nvSpPr>
        <p:spPr>
          <a:xfrm>
            <a:off x="1020850" y="1447800"/>
            <a:ext cx="8123100" cy="4800600"/>
          </a:xfrm>
          <a:prstGeom prst="rect">
            <a:avLst/>
          </a:prstGeom>
          <a:noFill/>
          <a:ln>
            <a:noFill/>
          </a:ln>
        </p:spPr>
        <p:txBody>
          <a:bodyPr spcFirstLastPara="1" wrap="square" lIns="91425" tIns="45700" rIns="91425" bIns="45700" anchor="t" anchorCtr="0">
            <a:noAutofit/>
          </a:bodyPr>
          <a:lstStyle/>
          <a:p>
            <a:pPr marL="596646" lvl="0" indent="-514350" algn="l" rtl="0">
              <a:lnSpc>
                <a:spcPct val="100000"/>
              </a:lnSpc>
              <a:spcBef>
                <a:spcPts val="0"/>
              </a:spcBef>
              <a:spcAft>
                <a:spcPts val="0"/>
              </a:spcAft>
              <a:buSzPts val="2560"/>
              <a:buFont typeface="Gill Sans"/>
              <a:buAutoNum type="arabicPeriod"/>
            </a:pPr>
            <a:r>
              <a:rPr lang="nl-NL"/>
              <a:t>Write down in silence what </a:t>
            </a:r>
            <a:r>
              <a:rPr lang="nl-NL">
                <a:solidFill>
                  <a:srgbClr val="000000"/>
                </a:solidFill>
                <a:highlight>
                  <a:srgbClr val="FF9900"/>
                </a:highlight>
              </a:rPr>
              <a:t>YOU</a:t>
            </a:r>
            <a:r>
              <a:rPr lang="nl-NL"/>
              <a:t> want to know about the circulatory system </a:t>
            </a:r>
            <a:endParaRPr/>
          </a:p>
          <a:p>
            <a:pPr marL="596646" lvl="0" indent="-514350" algn="l" rtl="0">
              <a:lnSpc>
                <a:spcPct val="100000"/>
              </a:lnSpc>
              <a:spcBef>
                <a:spcPts val="600"/>
              </a:spcBef>
              <a:spcAft>
                <a:spcPts val="0"/>
              </a:spcAft>
              <a:buSzPts val="2560"/>
              <a:buFont typeface="Gill Sans"/>
              <a:buAutoNum type="arabicPeriod"/>
            </a:pPr>
            <a:r>
              <a:rPr lang="nl-NL"/>
              <a:t>Discus with your </a:t>
            </a:r>
            <a:r>
              <a:rPr lang="nl-NL">
                <a:highlight>
                  <a:srgbClr val="FF9900"/>
                </a:highlight>
              </a:rPr>
              <a:t>GROUP</a:t>
            </a:r>
            <a:r>
              <a:rPr lang="nl-NL"/>
              <a:t> what you know and write down 3 questions for the group</a:t>
            </a:r>
            <a:endParaRPr/>
          </a:p>
          <a:p>
            <a:pPr marL="596646" lvl="0" indent="-514350" algn="l" rtl="0">
              <a:lnSpc>
                <a:spcPct val="100000"/>
              </a:lnSpc>
              <a:spcBef>
                <a:spcPts val="600"/>
              </a:spcBef>
              <a:spcAft>
                <a:spcPts val="0"/>
              </a:spcAft>
              <a:buSzPts val="2560"/>
              <a:buFont typeface="Gill Sans"/>
              <a:buAutoNum type="arabicPeriod"/>
            </a:pPr>
            <a:r>
              <a:rPr lang="nl-NL"/>
              <a:t>Write the 3 group-questions on the board</a:t>
            </a:r>
            <a:endParaRPr/>
          </a:p>
          <a:p>
            <a:pPr marL="596646" lvl="0" indent="-514350" algn="l" rtl="0">
              <a:lnSpc>
                <a:spcPct val="100000"/>
              </a:lnSpc>
              <a:spcBef>
                <a:spcPts val="600"/>
              </a:spcBef>
              <a:spcAft>
                <a:spcPts val="0"/>
              </a:spcAft>
              <a:buSzPts val="2560"/>
              <a:buFont typeface="Gill Sans"/>
              <a:buAutoNum type="arabicPeriod"/>
            </a:pPr>
            <a:r>
              <a:rPr lang="nl-NL"/>
              <a:t>Discus about the 3 question with the teacher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Get into the theory</a:t>
            </a:r>
            <a:endParaRPr/>
          </a:p>
        </p:txBody>
      </p:sp>
      <p:sp>
        <p:nvSpPr>
          <p:cNvPr id="177" name="Google Shape;177;p6"/>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nl-NL"/>
              <a:t>Reading 3.1</a:t>
            </a:r>
            <a:endParaRPr/>
          </a:p>
          <a:p>
            <a:pPr marL="365760" lvl="0" indent="-283464" algn="l" rtl="0">
              <a:lnSpc>
                <a:spcPct val="100000"/>
              </a:lnSpc>
              <a:spcBef>
                <a:spcPts val="600"/>
              </a:spcBef>
              <a:spcAft>
                <a:spcPts val="0"/>
              </a:spcAft>
              <a:buSzPts val="2560"/>
              <a:buChar char="⚫"/>
            </a:pPr>
            <a:r>
              <a:rPr lang="nl-NL"/>
              <a:t>Start the glossary about chapter 3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body" idx="1"/>
          </p:nvPr>
        </p:nvSpPr>
        <p:spPr>
          <a:xfrm>
            <a:off x="1435600" y="1219200"/>
            <a:ext cx="7498200" cy="56388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0"/>
              </a:spcBef>
              <a:spcAft>
                <a:spcPts val="0"/>
              </a:spcAft>
              <a:buSzPts val="1440"/>
              <a:buChar char="⚫"/>
            </a:pPr>
            <a:r>
              <a:rPr lang="nl-NL"/>
              <a:t>Watch the introduction and dissection of  the heart carefully</a:t>
            </a:r>
            <a:endParaRPr/>
          </a:p>
          <a:p>
            <a:pPr marL="457200" lvl="0" indent="-320040" algn="l" rtl="0">
              <a:lnSpc>
                <a:spcPct val="100000"/>
              </a:lnSpc>
              <a:spcBef>
                <a:spcPts val="0"/>
              </a:spcBef>
              <a:spcAft>
                <a:spcPts val="0"/>
              </a:spcAft>
              <a:buSzPts val="1440"/>
              <a:buChar char="⚫"/>
            </a:pPr>
            <a:r>
              <a:rPr lang="nl-NL"/>
              <a:t>Write down (important) notes</a:t>
            </a:r>
            <a:endParaRPr/>
          </a:p>
          <a:p>
            <a:pPr marL="457200" lvl="0" indent="-320040" algn="l" rtl="0">
              <a:lnSpc>
                <a:spcPct val="100000"/>
              </a:lnSpc>
              <a:spcBef>
                <a:spcPts val="0"/>
              </a:spcBef>
              <a:spcAft>
                <a:spcPts val="0"/>
              </a:spcAft>
              <a:buSzPts val="1440"/>
              <a:buChar char="⚫"/>
            </a:pPr>
            <a:r>
              <a:rPr lang="nl-NL"/>
              <a:t>Make pictures of what you see / should do</a:t>
            </a:r>
            <a:endParaRPr/>
          </a:p>
          <a:p>
            <a:pPr marL="457200" lvl="0" indent="-320040" algn="l" rtl="0">
              <a:lnSpc>
                <a:spcPct val="100000"/>
              </a:lnSpc>
              <a:spcBef>
                <a:spcPts val="0"/>
              </a:spcBef>
              <a:spcAft>
                <a:spcPts val="0"/>
              </a:spcAft>
              <a:buSzPts val="1440"/>
              <a:buChar char="⚫"/>
            </a:pPr>
            <a:r>
              <a:rPr lang="nl-NL"/>
              <a:t>Sit down in your group, talk about the notes, complete them</a:t>
            </a:r>
            <a:endParaRPr/>
          </a:p>
          <a:p>
            <a:pPr marL="0"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r>
              <a:rPr lang="nl-NL"/>
              <a:t>Be aware; within a few weeks YOU will dissect a heart. Therefore you will be needing your notes / pictures</a:t>
            </a:r>
            <a:endParaRPr/>
          </a:p>
          <a:p>
            <a:pPr marL="365760" lvl="0" indent="0" algn="l" rtl="0">
              <a:lnSpc>
                <a:spcPct val="100000"/>
              </a:lnSpc>
              <a:spcBef>
                <a:spcPts val="600"/>
              </a:spcBef>
              <a:spcAft>
                <a:spcPts val="0"/>
              </a:spcAft>
              <a:buNone/>
            </a:pPr>
            <a:endParaRPr/>
          </a:p>
          <a:p>
            <a:pPr marL="365760" lvl="0" indent="-120903" algn="l" rtl="0">
              <a:lnSpc>
                <a:spcPct val="100000"/>
              </a:lnSpc>
              <a:spcBef>
                <a:spcPts val="600"/>
              </a:spcBef>
              <a:spcAft>
                <a:spcPts val="0"/>
              </a:spcAft>
              <a:buSzPts val="2560"/>
              <a:buNone/>
            </a:pPr>
            <a:endParaRPr/>
          </a:p>
          <a:p>
            <a:pPr marL="365760" lvl="0" indent="-120903" algn="l" rtl="0">
              <a:lnSpc>
                <a:spcPct val="100000"/>
              </a:lnSpc>
              <a:spcBef>
                <a:spcPts val="600"/>
              </a:spcBef>
              <a:spcAft>
                <a:spcPts val="0"/>
              </a:spcAft>
              <a:buSzPts val="2560"/>
              <a:buNone/>
            </a:pPr>
            <a:endParaRPr/>
          </a:p>
        </p:txBody>
      </p:sp>
      <p:sp>
        <p:nvSpPr>
          <p:cNvPr id="183" name="Google Shape;183;p7"/>
          <p:cNvSpPr txBox="1">
            <a:spLocks noGrp="1"/>
          </p:cNvSpPr>
          <p:nvPr>
            <p:ph type="title"/>
          </p:nvPr>
        </p:nvSpPr>
        <p:spPr>
          <a:xfrm>
            <a:off x="1435608" y="198438"/>
            <a:ext cx="74982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Dissecting the heart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971600" y="0"/>
            <a:ext cx="7962088" cy="908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AD82C"/>
              </a:buClr>
              <a:buSzPts val="4300"/>
              <a:buFont typeface="Gill Sans"/>
              <a:buNone/>
            </a:pPr>
            <a:r>
              <a:rPr lang="nl-NL"/>
              <a:t>The heart</a:t>
            </a:r>
            <a:endParaRPr/>
          </a:p>
        </p:txBody>
      </p:sp>
      <p:pic>
        <p:nvPicPr>
          <p:cNvPr id="189" name="Google Shape;189;p9"/>
          <p:cNvPicPr preferRelativeResize="0">
            <a:picLocks noGrp="1"/>
          </p:cNvPicPr>
          <p:nvPr>
            <p:ph type="body" idx="1"/>
          </p:nvPr>
        </p:nvPicPr>
        <p:blipFill rotWithShape="1">
          <a:blip r:embed="rId3">
            <a:alphaModFix/>
          </a:blip>
          <a:srcRect/>
          <a:stretch/>
        </p:blipFill>
        <p:spPr>
          <a:xfrm>
            <a:off x="4953900" y="0"/>
            <a:ext cx="4190100" cy="4120200"/>
          </a:xfrm>
          <a:prstGeom prst="rect">
            <a:avLst/>
          </a:prstGeom>
          <a:noFill/>
          <a:ln>
            <a:noFill/>
          </a:ln>
        </p:spPr>
      </p:pic>
      <p:sp>
        <p:nvSpPr>
          <p:cNvPr id="190" name="Google Shape;190;p9"/>
          <p:cNvSpPr txBox="1"/>
          <p:nvPr/>
        </p:nvSpPr>
        <p:spPr>
          <a:xfrm>
            <a:off x="8012424" y="77799"/>
            <a:ext cx="16452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100" b="0" i="0" u="none" strike="noStrike" cap="none">
                <a:solidFill>
                  <a:schemeClr val="dk1"/>
                </a:solidFill>
                <a:latin typeface="Arial"/>
                <a:ea typeface="Arial"/>
                <a:cs typeface="Arial"/>
                <a:sym typeface="Arial"/>
              </a:rPr>
              <a:t>Pulmonary  artery</a:t>
            </a:r>
            <a:endParaRPr sz="1100">
              <a:solidFill>
                <a:schemeClr val="dk1"/>
              </a:solidFill>
              <a:latin typeface="Arial"/>
              <a:ea typeface="Arial"/>
              <a:cs typeface="Arial"/>
              <a:sym typeface="Arial"/>
            </a:endParaRPr>
          </a:p>
        </p:txBody>
      </p:sp>
      <p:cxnSp>
        <p:nvCxnSpPr>
          <p:cNvPr id="191" name="Google Shape;191;p9"/>
          <p:cNvCxnSpPr/>
          <p:nvPr/>
        </p:nvCxnSpPr>
        <p:spPr>
          <a:xfrm flipH="1">
            <a:off x="7455932" y="256834"/>
            <a:ext cx="613800" cy="666600"/>
          </a:xfrm>
          <a:prstGeom prst="straightConnector1">
            <a:avLst/>
          </a:prstGeom>
          <a:noFill/>
          <a:ln w="9525" cap="flat" cmpd="sng">
            <a:solidFill>
              <a:schemeClr val="accent1"/>
            </a:solidFill>
            <a:prstDash val="solid"/>
            <a:round/>
            <a:headEnd type="none" w="sm" len="sm"/>
            <a:tailEnd type="none" w="sm" len="sm"/>
          </a:ln>
        </p:spPr>
      </p:cxnSp>
      <p:pic>
        <p:nvPicPr>
          <p:cNvPr id="192" name="Google Shape;192;p9" descr="How do heart valves function? The heart has four valves that open as one-way gates to allow blood to flow forward through the heart chambers and on to the body. The valves close to prevent blood from flowing backward into the chambers.&#10;&#10;If you are interested in licensing this video or the heart valve embedded animations, please contact us at www.matchhealth.com." title="How do heart valves function?">
            <a:hlinkClick r:id="rId4"/>
          </p:cNvPr>
          <p:cNvPicPr preferRelativeResize="0"/>
          <p:nvPr/>
        </p:nvPicPr>
        <p:blipFill>
          <a:blip r:embed="rId5">
            <a:alphaModFix/>
          </a:blip>
          <a:stretch>
            <a:fillRect/>
          </a:stretch>
        </p:blipFill>
        <p:spPr>
          <a:xfrm>
            <a:off x="0" y="3004900"/>
            <a:ext cx="4953900" cy="37154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1200025" y="486300"/>
            <a:ext cx="7488900" cy="588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400">
                <a:solidFill>
                  <a:schemeClr val="dk1"/>
                </a:solidFill>
                <a:latin typeface="Gill Sans"/>
                <a:ea typeface="Gill Sans"/>
                <a:cs typeface="Gill Sans"/>
                <a:sym typeface="Gill Sans"/>
              </a:rPr>
              <a:t>Questions waiting to be answered;</a:t>
            </a:r>
            <a:endParaRPr sz="2400"/>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How can you recognize what is left / right (not literally) when you see a picture of your heart?</a:t>
            </a:r>
            <a:endParaRPr sz="2400">
              <a:solidFill>
                <a:schemeClr val="dk1"/>
              </a:solidFill>
              <a:latin typeface="Gill Sans"/>
              <a:ea typeface="Gill Sans"/>
              <a:cs typeface="Gill Sans"/>
              <a:sym typeface="Gill Sans"/>
            </a:endParaRPr>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Why do we use red / blue in pictures about the circulatory system?</a:t>
            </a:r>
            <a:endParaRPr sz="2400"/>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There is a difference in thickness of the (ventricles) walls. What is the difference and why?</a:t>
            </a:r>
            <a:endParaRPr sz="2400"/>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Pulmonary arteries; why 2?</a:t>
            </a:r>
            <a:endParaRPr sz="2400"/>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How does the heart get its blood?</a:t>
            </a:r>
            <a:endParaRPr sz="2400">
              <a:solidFill>
                <a:schemeClr val="dk1"/>
              </a:solidFill>
              <a:latin typeface="Gill Sans"/>
              <a:ea typeface="Gill Sans"/>
              <a:cs typeface="Gill Sans"/>
              <a:sym typeface="Gill Sans"/>
            </a:endParaRPr>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Why does the heart need blood?</a:t>
            </a:r>
            <a:endParaRPr sz="2400">
              <a:solidFill>
                <a:schemeClr val="dk1"/>
              </a:solidFill>
              <a:latin typeface="Gill Sans"/>
              <a:ea typeface="Gill Sans"/>
              <a:cs typeface="Gill Sans"/>
              <a:sym typeface="Gill Sans"/>
            </a:endParaRPr>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Why are there different names for the valves on the right / left sides?</a:t>
            </a:r>
            <a:endParaRPr sz="2400">
              <a:solidFill>
                <a:schemeClr val="dk1"/>
              </a:solidFill>
              <a:latin typeface="Gill Sans"/>
              <a:ea typeface="Gill Sans"/>
              <a:cs typeface="Gill Sans"/>
              <a:sym typeface="Gill Sans"/>
            </a:endParaRPr>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What is the function of the valves?</a:t>
            </a:r>
            <a:endParaRPr sz="2400">
              <a:solidFill>
                <a:schemeClr val="dk1"/>
              </a:solidFill>
              <a:latin typeface="Gill Sans"/>
              <a:ea typeface="Gill Sans"/>
              <a:cs typeface="Gill Sans"/>
              <a:sym typeface="Gill Sans"/>
            </a:endParaRPr>
          </a:p>
          <a:p>
            <a:pPr marL="342900" marR="0" lvl="0" indent="-381000" algn="l" rtl="0">
              <a:spcBef>
                <a:spcPts val="0"/>
              </a:spcBef>
              <a:spcAft>
                <a:spcPts val="0"/>
              </a:spcAft>
              <a:buClr>
                <a:schemeClr val="dk1"/>
              </a:buClr>
              <a:buSzPts val="2400"/>
              <a:buFont typeface="Gill Sans"/>
              <a:buAutoNum type="arabicPeriod"/>
            </a:pPr>
            <a:r>
              <a:rPr lang="nl-NL" sz="2400">
                <a:solidFill>
                  <a:schemeClr val="dk1"/>
                </a:solidFill>
                <a:latin typeface="Gill Sans"/>
                <a:ea typeface="Gill Sans"/>
                <a:cs typeface="Gill Sans"/>
                <a:sym typeface="Gill Sans"/>
              </a:rPr>
              <a:t>Sometimes the bicuspid valves has a problem. Explain what is wrong and what the cause is.</a:t>
            </a:r>
            <a:endParaRPr sz="2400">
              <a:solidFill>
                <a:schemeClr val="dk1"/>
              </a:solidFill>
              <a:latin typeface="Gill Sans"/>
              <a:ea typeface="Gill Sans"/>
              <a:cs typeface="Gill Sans"/>
              <a:sym typeface="Gill Sans"/>
            </a:endParaRPr>
          </a:p>
          <a:p>
            <a:pPr marL="342900" marR="0" lvl="0" indent="-228600" algn="l" rtl="0">
              <a:spcBef>
                <a:spcPts val="0"/>
              </a:spcBef>
              <a:spcAft>
                <a:spcPts val="0"/>
              </a:spcAft>
              <a:buClr>
                <a:schemeClr val="dk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Zonnewende">
  <a:themeElements>
    <a:clrScheme name="Fresh">
      <a:dk1>
        <a:srgbClr val="000000"/>
      </a:dk1>
      <a:lt1>
        <a:srgbClr val="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Words>
  <Application>Microsoft Macintosh PowerPoint</Application>
  <PresentationFormat>Diavoorstelling (4:3)</PresentationFormat>
  <Paragraphs>206</Paragraphs>
  <Slides>39</Slides>
  <Notes>39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39</vt:i4>
      </vt:variant>
    </vt:vector>
  </HeadingPairs>
  <TitlesOfParts>
    <vt:vector size="45" baseType="lpstr">
      <vt:lpstr>Calibri</vt:lpstr>
      <vt:lpstr>Gill Sans</vt:lpstr>
      <vt:lpstr>Noto Sans Symbols</vt:lpstr>
      <vt:lpstr>Arial</vt:lpstr>
      <vt:lpstr>Verdana</vt:lpstr>
      <vt:lpstr>Zonnewende</vt:lpstr>
      <vt:lpstr>Chapter 3 The circulatory system </vt:lpstr>
      <vt:lpstr>Arrange the classroom like this</vt:lpstr>
      <vt:lpstr>Groups</vt:lpstr>
      <vt:lpstr>Discussing test and poster </vt:lpstr>
      <vt:lpstr>Placemat</vt:lpstr>
      <vt:lpstr>Get into the theory</vt:lpstr>
      <vt:lpstr>Dissecting the heart</vt:lpstr>
      <vt:lpstr>The heart</vt:lpstr>
      <vt:lpstr>PowerPoint-presentatie</vt:lpstr>
      <vt:lpstr>Homework </vt:lpstr>
      <vt:lpstr>Let's talk about circulation</vt:lpstr>
      <vt:lpstr>The coronary circulation </vt:lpstr>
      <vt:lpstr>The pulmonary circulation </vt:lpstr>
      <vt:lpstr>Systematic circulation </vt:lpstr>
      <vt:lpstr>Homework </vt:lpstr>
      <vt:lpstr>Blood flows through….</vt:lpstr>
      <vt:lpstr>PowerPoint-presentatie</vt:lpstr>
      <vt:lpstr>PowerPoint-presentatie</vt:lpstr>
      <vt:lpstr>Arteries vs capillaries vs veins</vt:lpstr>
      <vt:lpstr>PowerPoint-presentatie</vt:lpstr>
      <vt:lpstr>Homework </vt:lpstr>
      <vt:lpstr>Question-time!</vt:lpstr>
      <vt:lpstr>PowerPoint-presentatie</vt:lpstr>
      <vt:lpstr>How about your blood pressure and pulse?</vt:lpstr>
      <vt:lpstr>Lets get bloody</vt:lpstr>
      <vt:lpstr>Red    vs     White</vt:lpstr>
      <vt:lpstr>PowerPoint-presentatie</vt:lpstr>
      <vt:lpstr>Clothing</vt:lpstr>
      <vt:lpstr>PowerPoint-presentatie</vt:lpstr>
      <vt:lpstr>Homework </vt:lpstr>
      <vt:lpstr>Blood types</vt:lpstr>
      <vt:lpstr>PowerPoint-presentatie</vt:lpstr>
      <vt:lpstr>PowerPoint-presentatie</vt:lpstr>
      <vt:lpstr>Homework </vt:lpstr>
      <vt:lpstr>Lymphatic system</vt:lpstr>
      <vt:lpstr>PowerPoint-presentatie</vt:lpstr>
      <vt:lpstr>Homework </vt:lpstr>
      <vt:lpstr>Wordweb</vt:lpstr>
      <vt:lpstr>Hebben we geleerd wat we wilden?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The circulatory system </dc:title>
  <dc:creator>gebruker</dc:creator>
  <cp:lastModifiedBy>mjtmmaassen@outlook.com</cp:lastModifiedBy>
  <cp:revision>1</cp:revision>
  <dcterms:created xsi:type="dcterms:W3CDTF">2015-08-07T09:07:08Z</dcterms:created>
  <dcterms:modified xsi:type="dcterms:W3CDTF">2020-03-03T09:57:29Z</dcterms:modified>
</cp:coreProperties>
</file>